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notesMasterIdLst>
    <p:notesMasterId r:id="rId28"/>
  </p:notesMasterIdLst>
  <p:handoutMasterIdLst>
    <p:handoutMasterId r:id="rId29"/>
  </p:handoutMasterIdLst>
  <p:sldIdLst>
    <p:sldId id="440" r:id="rId3"/>
    <p:sldId id="441" r:id="rId4"/>
    <p:sldId id="449" r:id="rId5"/>
    <p:sldId id="450" r:id="rId6"/>
    <p:sldId id="458" r:id="rId7"/>
    <p:sldId id="451" r:id="rId8"/>
    <p:sldId id="443" r:id="rId9"/>
    <p:sldId id="461" r:id="rId10"/>
    <p:sldId id="454" r:id="rId11"/>
    <p:sldId id="410" r:id="rId12"/>
    <p:sldId id="445" r:id="rId13"/>
    <p:sldId id="436" r:id="rId14"/>
    <p:sldId id="446" r:id="rId15"/>
    <p:sldId id="455" r:id="rId16"/>
    <p:sldId id="421" r:id="rId17"/>
    <p:sldId id="462" r:id="rId18"/>
    <p:sldId id="457" r:id="rId19"/>
    <p:sldId id="459" r:id="rId20"/>
    <p:sldId id="463" r:id="rId21"/>
    <p:sldId id="452" r:id="rId22"/>
    <p:sldId id="464" r:id="rId23"/>
    <p:sldId id="402" r:id="rId24"/>
    <p:sldId id="438" r:id="rId25"/>
    <p:sldId id="465" r:id="rId26"/>
    <p:sldId id="453" r:id="rId2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6975" autoAdjust="0"/>
    <p:restoredTop sz="94925" autoAdjust="0"/>
  </p:normalViewPr>
  <p:slideViewPr>
    <p:cSldViewPr>
      <p:cViewPr varScale="1">
        <p:scale>
          <a:sx n="78" d="100"/>
          <a:sy n="78" d="100"/>
        </p:scale>
        <p:origin x="54" y="195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62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8A37B48-CD9A-495B-99B1-DE5E8579DCDD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1FB92F2-47B0-464A-8005-B0D053572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8924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2B70541-D8F3-4F8F-83FC-38982D1A1F05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ABC74BD-AC83-4BAE-B099-DC08D1473C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178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C74BD-AC83-4BAE-B099-DC08D1473CC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26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C74BD-AC83-4BAE-B099-DC08D1473CC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209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F1F9-1078-4D3D-88C8-23E2881BC9A8}" type="datetime1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01E5E-B69F-4838-BD94-79EE26066FD0}" type="datetime1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9333-3B42-4ED3-856C-8B37AD4D8E48}" type="datetime1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F1F9-1078-4D3D-88C8-23E2881BC9A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80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EDCC3-F023-4049-A07A-6E8F333AB07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64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6E2A1-9771-43CD-962B-9B28E5FE39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04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B1E24-CF57-4A3C-86C0-B809CFDDAE3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36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BD0F-C9D0-4A34-B51E-A2FDFA49D99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82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7137-DF87-4372-AE1C-28F9ED533CB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14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40B1-C6B5-4768-BC90-6FD612405E9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06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538F-6865-4B52-90C1-1B415405011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07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EDCC3-F023-4049-A07A-6E8F333AB075}" type="datetime1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15D22-FFFD-47F7-966E-DB1141E1B24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55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01E5E-B69F-4838-BD94-79EE26066FD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67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9333-3B42-4ED3-856C-8B37AD4D8E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58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6E2A1-9771-43CD-962B-9B28E5FE39B0}" type="datetime1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B1E24-CF57-4A3C-86C0-B809CFDDAE37}" type="datetime1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BD0F-C9D0-4A34-B51E-A2FDFA49D990}" type="datetime1">
              <a:rPr lang="en-US" smtClean="0"/>
              <a:t>4/11/2024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7137-DF87-4372-AE1C-28F9ED533CBA}" type="datetime1">
              <a:rPr lang="en-US" smtClean="0"/>
              <a:t>4/11/2024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40B1-C6B5-4768-BC90-6FD612405E90}" type="datetime1">
              <a:rPr lang="en-US" smtClean="0"/>
              <a:t>4/11/2024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538F-6865-4B52-90C1-1B415405011D}" type="datetime1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15D22-FFFD-47F7-966E-DB1141E1B24A}" type="datetime1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EA403-712A-45AA-986C-941D7C423505}" type="datetime1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17066-D959-4887-8F82-4EB719A545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EA403-712A-45AA-986C-941D7C42350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588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0.png"/><Relationship Id="rId13" Type="http://schemas.openxmlformats.org/officeDocument/2006/relationships/image" Target="../media/image14.png"/><Relationship Id="rId3" Type="http://schemas.openxmlformats.org/officeDocument/2006/relationships/image" Target="../media/image410.png"/><Relationship Id="rId7" Type="http://schemas.openxmlformats.org/officeDocument/2006/relationships/image" Target="../media/image811.png"/><Relationship Id="rId12" Type="http://schemas.openxmlformats.org/officeDocument/2006/relationships/image" Target="../media/image13.png"/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10.png"/><Relationship Id="rId11" Type="http://schemas.openxmlformats.org/officeDocument/2006/relationships/image" Target="../media/image12.png"/><Relationship Id="rId5" Type="http://schemas.openxmlformats.org/officeDocument/2006/relationships/image" Target="../media/image610.png"/><Relationship Id="rId10" Type="http://schemas.openxmlformats.org/officeDocument/2006/relationships/image" Target="../media/image11.png"/><Relationship Id="rId4" Type="http://schemas.openxmlformats.org/officeDocument/2006/relationships/image" Target="../media/image510.png"/><Relationship Id="rId9" Type="http://schemas.openxmlformats.org/officeDocument/2006/relationships/image" Target="../media/image10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png"/><Relationship Id="rId3" Type="http://schemas.openxmlformats.org/officeDocument/2006/relationships/image" Target="../media/image290.png"/><Relationship Id="rId7" Type="http://schemas.openxmlformats.org/officeDocument/2006/relationships/image" Target="../media/image330.png"/><Relationship Id="rId12" Type="http://schemas.openxmlformats.org/officeDocument/2006/relationships/image" Target="../media/image38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1.png"/><Relationship Id="rId11" Type="http://schemas.openxmlformats.org/officeDocument/2006/relationships/image" Target="../media/image370.png"/><Relationship Id="rId5" Type="http://schemas.openxmlformats.org/officeDocument/2006/relationships/image" Target="../media/image310.png"/><Relationship Id="rId10" Type="http://schemas.openxmlformats.org/officeDocument/2006/relationships/image" Target="../media/image360.png"/><Relationship Id="rId4" Type="http://schemas.openxmlformats.org/officeDocument/2006/relationships/image" Target="../media/image300.png"/><Relationship Id="rId9" Type="http://schemas.openxmlformats.org/officeDocument/2006/relationships/image" Target="../media/image35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3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image" Target="../media/image300.png"/><Relationship Id="rId5" Type="http://schemas.openxmlformats.org/officeDocument/2006/relationships/image" Target="../media/image55.png"/><Relationship Id="rId10" Type="http://schemas.openxmlformats.org/officeDocument/2006/relationships/image" Target="../media/image29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0.png"/><Relationship Id="rId13" Type="http://schemas.openxmlformats.org/officeDocument/2006/relationships/image" Target="../media/image3.png"/><Relationship Id="rId3" Type="http://schemas.openxmlformats.org/officeDocument/2006/relationships/image" Target="../media/image550.png"/><Relationship Id="rId7" Type="http://schemas.openxmlformats.org/officeDocument/2006/relationships/image" Target="../media/image590.png"/><Relationship Id="rId12" Type="http://schemas.openxmlformats.org/officeDocument/2006/relationships/image" Target="../media/image63.png"/><Relationship Id="rId2" Type="http://schemas.openxmlformats.org/officeDocument/2006/relationships/image" Target="../media/image541.png"/><Relationship Id="rId16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0.png"/><Relationship Id="rId11" Type="http://schemas.openxmlformats.org/officeDocument/2006/relationships/image" Target="../media/image62.png"/><Relationship Id="rId5" Type="http://schemas.openxmlformats.org/officeDocument/2006/relationships/image" Target="../media/image570.png"/><Relationship Id="rId15" Type="http://schemas.openxmlformats.org/officeDocument/2006/relationships/image" Target="../media/image64.png"/><Relationship Id="rId10" Type="http://schemas.openxmlformats.org/officeDocument/2006/relationships/image" Target="../media/image61.png"/><Relationship Id="rId4" Type="http://schemas.openxmlformats.org/officeDocument/2006/relationships/image" Target="../media/image560.png"/><Relationship Id="rId9" Type="http://schemas.openxmlformats.org/officeDocument/2006/relationships/image" Target="../media/image1.png"/><Relationship Id="rId14" Type="http://schemas.openxmlformats.org/officeDocument/2006/relationships/image" Target="../media/image63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63.png"/><Relationship Id="rId3" Type="http://schemas.openxmlformats.org/officeDocument/2006/relationships/image" Target="../media/image3.png"/><Relationship Id="rId7" Type="http://schemas.openxmlformats.org/officeDocument/2006/relationships/image" Target="../media/image68.png"/><Relationship Id="rId12" Type="http://schemas.openxmlformats.org/officeDocument/2006/relationships/image" Target="../media/image7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image" Target="../media/image71.png"/><Relationship Id="rId5" Type="http://schemas.openxmlformats.org/officeDocument/2006/relationships/image" Target="../media/image67.png"/><Relationship Id="rId10" Type="http://schemas.openxmlformats.org/officeDocument/2006/relationships/image" Target="../media/image70.png"/><Relationship Id="rId4" Type="http://schemas.openxmlformats.org/officeDocument/2006/relationships/image" Target="../media/image66.png"/><Relationship Id="rId9" Type="http://schemas.openxmlformats.org/officeDocument/2006/relationships/image" Target="../media/image6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741.png"/><Relationship Id="rId18" Type="http://schemas.openxmlformats.org/officeDocument/2006/relationships/image" Target="../media/image79.png"/><Relationship Id="rId3" Type="http://schemas.openxmlformats.org/officeDocument/2006/relationships/image" Target="../media/image672.png"/><Relationship Id="rId7" Type="http://schemas.openxmlformats.org/officeDocument/2006/relationships/image" Target="../media/image711.png"/><Relationship Id="rId12" Type="http://schemas.openxmlformats.org/officeDocument/2006/relationships/image" Target="../media/image3.png"/><Relationship Id="rId17" Type="http://schemas.openxmlformats.org/officeDocument/2006/relationships/image" Target="../media/image78.png"/><Relationship Id="rId2" Type="http://schemas.openxmlformats.org/officeDocument/2006/relationships/image" Target="../media/image662.png"/><Relationship Id="rId16" Type="http://schemas.openxmlformats.org/officeDocument/2006/relationships/image" Target="../media/image77.png"/><Relationship Id="rId20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1.png"/><Relationship Id="rId11" Type="http://schemas.openxmlformats.org/officeDocument/2006/relationships/image" Target="../media/image75.png"/><Relationship Id="rId5" Type="http://schemas.openxmlformats.org/officeDocument/2006/relationships/image" Target="../media/image691.png"/><Relationship Id="rId15" Type="http://schemas.openxmlformats.org/officeDocument/2006/relationships/image" Target="../media/image76.png"/><Relationship Id="rId10" Type="http://schemas.openxmlformats.org/officeDocument/2006/relationships/image" Target="../media/image74.png"/><Relationship Id="rId19" Type="http://schemas.openxmlformats.org/officeDocument/2006/relationships/image" Target="../media/image80.png"/><Relationship Id="rId4" Type="http://schemas.openxmlformats.org/officeDocument/2006/relationships/image" Target="../media/image681.png"/><Relationship Id="rId9" Type="http://schemas.openxmlformats.org/officeDocument/2006/relationships/image" Target="../media/image73.png"/><Relationship Id="rId14" Type="http://schemas.openxmlformats.org/officeDocument/2006/relationships/image" Target="../media/image75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3" Type="http://schemas.openxmlformats.org/officeDocument/2006/relationships/image" Target="../media/image83.png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90.png"/><Relationship Id="rId5" Type="http://schemas.openxmlformats.org/officeDocument/2006/relationships/image" Target="../media/image6.png"/><Relationship Id="rId15" Type="http://schemas.openxmlformats.org/officeDocument/2006/relationships/image" Target="../media/image94.png"/><Relationship Id="rId10" Type="http://schemas.openxmlformats.org/officeDocument/2006/relationships/image" Target="../media/image89.png"/><Relationship Id="rId4" Type="http://schemas.openxmlformats.org/officeDocument/2006/relationships/image" Target="../media/image84.png"/><Relationship Id="rId9" Type="http://schemas.openxmlformats.org/officeDocument/2006/relationships/image" Target="../media/image88.png"/><Relationship Id="rId14" Type="http://schemas.openxmlformats.org/officeDocument/2006/relationships/image" Target="../media/image9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6.png"/><Relationship Id="rId7" Type="http://schemas.openxmlformats.org/officeDocument/2006/relationships/image" Target="../media/image99.png"/><Relationship Id="rId2" Type="http://schemas.openxmlformats.org/officeDocument/2006/relationships/image" Target="../media/image9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0.png"/><Relationship Id="rId1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2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40.png"/><Relationship Id="rId3" Type="http://schemas.openxmlformats.org/officeDocument/2006/relationships/image" Target="../media/image44.png"/><Relationship Id="rId7" Type="http://schemas.openxmlformats.org/officeDocument/2006/relationships/image" Target="../media/image32.png"/><Relationship Id="rId12" Type="http://schemas.openxmlformats.org/officeDocument/2006/relationships/image" Target="../media/image39.png"/><Relationship Id="rId2" Type="http://schemas.openxmlformats.org/officeDocument/2006/relationships/image" Target="../media/image43.png"/><Relationship Id="rId16" Type="http://schemas.openxmlformats.org/officeDocument/2006/relationships/image" Target="../media/image4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8.png"/><Relationship Id="rId5" Type="http://schemas.openxmlformats.org/officeDocument/2006/relationships/image" Target="../media/image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1.png"/><Relationship Id="rId9" Type="http://schemas.openxmlformats.org/officeDocument/2006/relationships/image" Target="../media/image35.png"/><Relationship Id="rId14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.png"/><Relationship Id="rId7" Type="http://schemas.openxmlformats.org/officeDocument/2006/relationships/image" Target="../media/image4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0.png"/><Relationship Id="rId4" Type="http://schemas.openxmlformats.org/officeDocument/2006/relationships/image" Target="../media/image450.png"/><Relationship Id="rId9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0322786" y="5341648"/>
            <a:ext cx="650014" cy="838200"/>
          </a:xfrm>
          <a:prstGeom prst="roundRect">
            <a:avLst/>
          </a:prstGeom>
          <a:noFill/>
          <a:ln w="44450">
            <a:solidFill>
              <a:srgbClr val="FFFF00"/>
            </a:solidFill>
          </a:ln>
          <a:effectLst>
            <a:glow rad="1397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2" name="Regular Pentagon 1"/>
          <p:cNvSpPr/>
          <p:nvPr/>
        </p:nvSpPr>
        <p:spPr>
          <a:xfrm>
            <a:off x="1062990" y="1121410"/>
            <a:ext cx="3810000" cy="3628571"/>
          </a:xfrm>
          <a:prstGeom prst="pentagon">
            <a:avLst/>
          </a:prstGeom>
          <a:solidFill>
            <a:schemeClr val="accent5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834005" y="990600"/>
            <a:ext cx="274320" cy="274320"/>
          </a:xfrm>
          <a:prstGeom prst="ellipse">
            <a:avLst/>
          </a:prstGeom>
          <a:solidFill>
            <a:schemeClr val="accent4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650365" y="4609646"/>
            <a:ext cx="274320" cy="274320"/>
          </a:xfrm>
          <a:prstGeom prst="ellipse">
            <a:avLst/>
          </a:prstGeom>
          <a:solidFill>
            <a:schemeClr val="accent4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022090" y="4600121"/>
            <a:ext cx="274320" cy="274320"/>
          </a:xfrm>
          <a:prstGeom prst="ellipse">
            <a:avLst/>
          </a:prstGeom>
          <a:solidFill>
            <a:schemeClr val="accent4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139190" y="2519204"/>
            <a:ext cx="365760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929005" y="2369185"/>
            <a:ext cx="274320" cy="274320"/>
          </a:xfrm>
          <a:prstGeom prst="ellipse">
            <a:avLst/>
          </a:prstGeom>
          <a:solidFill>
            <a:schemeClr val="accent4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754880" y="2372360"/>
            <a:ext cx="274320" cy="274320"/>
          </a:xfrm>
          <a:prstGeom prst="ellipse">
            <a:avLst/>
          </a:prstGeom>
          <a:solidFill>
            <a:schemeClr val="accent4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943600" y="1048434"/>
                <a:ext cx="460151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600" dirty="0"/>
                  <a:t> number of vertices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1048434"/>
                <a:ext cx="4601516" cy="646331"/>
              </a:xfrm>
              <a:prstGeom prst="rect">
                <a:avLst/>
              </a:prstGeom>
              <a:blipFill>
                <a:blip r:embed="rId2"/>
                <a:stretch>
                  <a:fillRect t="-15094" r="-278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943600" y="2205360"/>
                <a:ext cx="436504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600" dirty="0"/>
                  <a:t> number of edges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2205360"/>
                <a:ext cx="4365041" cy="646331"/>
              </a:xfrm>
              <a:prstGeom prst="rect">
                <a:avLst/>
              </a:prstGeom>
              <a:blipFill>
                <a:blip r:embed="rId3"/>
                <a:stretch>
                  <a:fillRect t="-15094" r="-140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019800" y="3411514"/>
                <a:ext cx="422199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600" dirty="0"/>
                  <a:t> number of faces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3411514"/>
                <a:ext cx="4221990" cy="646331"/>
              </a:xfrm>
              <a:prstGeom prst="rect">
                <a:avLst/>
              </a:prstGeom>
              <a:blipFill>
                <a:blip r:embed="rId4"/>
                <a:stretch>
                  <a:fillRect t="-15094" r="-578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439400" y="1073048"/>
                <a:ext cx="101662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9400" y="1073048"/>
                <a:ext cx="1016624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0144024" y="2229974"/>
                <a:ext cx="101662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4024" y="2229974"/>
                <a:ext cx="1016624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033166" y="3443144"/>
                <a:ext cx="101662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3166" y="3443144"/>
                <a:ext cx="1016625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846548" y="5376028"/>
            <a:ext cx="36348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accent4"/>
                </a:solidFill>
              </a:rPr>
              <a:t>Now compute: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590087" y="5376028"/>
                <a:ext cx="253143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i="1" dirty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4400" i="1" dirty="0">
                          <a:latin typeface="Cambria Math" panose="02040503050406030204" pitchFamily="18" charset="0"/>
                        </a:rPr>
                        <m:t>–</m:t>
                      </m:r>
                      <m:r>
                        <a:rPr lang="en-US" sz="4400" i="1" dirty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44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i="1" dirty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087" y="5376028"/>
                <a:ext cx="2531438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457879" y="5376028"/>
                <a:ext cx="95904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i="1" dirty="0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4400" i="1" dirty="0">
                          <a:latin typeface="Cambria Math" panose="02040503050406030204" pitchFamily="18" charset="0"/>
                        </a:rPr>
                        <m:t> –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7879" y="5376028"/>
                <a:ext cx="959046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295811" y="5376028"/>
                <a:ext cx="111171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0" i="1" dirty="0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4400" i="1" dirty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5811" y="5376028"/>
                <a:ext cx="1111714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9817100" y="5376028"/>
                <a:ext cx="100589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7100" y="5376028"/>
                <a:ext cx="1005891" cy="7694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845300" y="5376028"/>
                <a:ext cx="6096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i="1" dirty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300" y="5376028"/>
                <a:ext cx="609600" cy="7694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9309100" y="5376028"/>
                <a:ext cx="52241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9100" y="5376028"/>
                <a:ext cx="522414" cy="7694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694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" grpId="0" animBg="1"/>
      <p:bldP spid="4" grpId="0" animBg="1"/>
      <p:bldP spid="6" grpId="0" animBg="1"/>
      <p:bldP spid="7" grpId="0" animBg="1"/>
      <p:bldP spid="3" grpId="0" animBg="1"/>
      <p:bldP spid="5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/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1097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5"/>
                </a:solidFill>
              </a:rPr>
              <a:t>Euler characteristic extends our intuition of </a:t>
            </a:r>
            <a:r>
              <a:rPr lang="en-US" sz="4800" b="1" i="1" dirty="0">
                <a:solidFill>
                  <a:schemeClr val="accent5"/>
                </a:solidFill>
              </a:rPr>
              <a:t>counting</a:t>
            </a:r>
            <a:r>
              <a:rPr lang="en-US" sz="4800" b="1" dirty="0">
                <a:solidFill>
                  <a:schemeClr val="accent5"/>
                </a:solidFill>
              </a:rPr>
              <a:t>.</a:t>
            </a:r>
          </a:p>
        </p:txBody>
      </p:sp>
      <p:sp>
        <p:nvSpPr>
          <p:cNvPr id="5" name="Oval 4"/>
          <p:cNvSpPr/>
          <p:nvPr/>
        </p:nvSpPr>
        <p:spPr>
          <a:xfrm>
            <a:off x="4618143" y="2691606"/>
            <a:ext cx="228600" cy="228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uble Brace 5"/>
          <p:cNvSpPr/>
          <p:nvPr/>
        </p:nvSpPr>
        <p:spPr>
          <a:xfrm>
            <a:off x="3733800" y="2438400"/>
            <a:ext cx="4724401" cy="2590800"/>
          </a:xfrm>
          <a:prstGeom prst="bracePair">
            <a:avLst>
              <a:gd name="adj" fmla="val 5337"/>
            </a:avLst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904698" y="2940025"/>
                <a:ext cx="80635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7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𝜒</m:t>
                      </m:r>
                    </m:oMath>
                  </m:oMathPara>
                </a14:m>
                <a:endParaRPr lang="en-US" sz="72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4698" y="2940025"/>
                <a:ext cx="806358" cy="12003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568856" y="3304998"/>
                <a:ext cx="114803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=6</m:t>
                      </m:r>
                    </m:oMath>
                  </m:oMathPara>
                </a14:m>
                <a:endParaRPr lang="en-US" sz="44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8856" y="3304998"/>
                <a:ext cx="1148030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/>
          <p:cNvSpPr/>
          <p:nvPr/>
        </p:nvSpPr>
        <p:spPr>
          <a:xfrm>
            <a:off x="6993466" y="4348311"/>
            <a:ext cx="228600" cy="228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578263" y="3339121"/>
            <a:ext cx="228600" cy="228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35463" y="2598509"/>
            <a:ext cx="228600" cy="228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212794" y="2876153"/>
            <a:ext cx="228600" cy="228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998367" y="4295804"/>
            <a:ext cx="228600" cy="228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9079572" y="3314700"/>
            <a:ext cx="650014" cy="838200"/>
          </a:xfrm>
          <a:prstGeom prst="roundRect">
            <a:avLst/>
          </a:prstGeom>
          <a:noFill/>
          <a:ln w="44450">
            <a:solidFill>
              <a:srgbClr val="FFFF00"/>
            </a:solidFill>
          </a:ln>
          <a:effectLst>
            <a:glow rad="1397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277241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/>
      <p:bldP spid="8" grpId="0"/>
      <p:bldP spid="9" grpId="0" animBg="1"/>
      <p:bldP spid="11" grpId="0" animBg="1"/>
      <p:bldP spid="12" grpId="0" animBg="1"/>
      <p:bldP spid="20" grpId="0" animBg="1"/>
      <p:bldP spid="21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>
            <a:off x="7324725" y="2981325"/>
            <a:ext cx="264319" cy="6096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697141" y="2707713"/>
            <a:ext cx="453812" cy="75105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09600" y="381000"/>
            <a:ext cx="1097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5"/>
                </a:solidFill>
              </a:rPr>
              <a:t>Euler characteristic extends our intuition of </a:t>
            </a:r>
            <a:r>
              <a:rPr lang="en-US" sz="4800" b="1" i="1" dirty="0">
                <a:solidFill>
                  <a:schemeClr val="accent5"/>
                </a:solidFill>
              </a:rPr>
              <a:t>counting</a:t>
            </a:r>
            <a:r>
              <a:rPr lang="en-US" sz="4800" b="1" dirty="0">
                <a:solidFill>
                  <a:schemeClr val="accent5"/>
                </a:solidFill>
              </a:rPr>
              <a:t>.</a:t>
            </a:r>
          </a:p>
        </p:txBody>
      </p:sp>
      <p:sp>
        <p:nvSpPr>
          <p:cNvPr id="5" name="Oval 4"/>
          <p:cNvSpPr/>
          <p:nvPr/>
        </p:nvSpPr>
        <p:spPr>
          <a:xfrm>
            <a:off x="4618143" y="2691606"/>
            <a:ext cx="228600" cy="228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uble Brace 5"/>
          <p:cNvSpPr/>
          <p:nvPr/>
        </p:nvSpPr>
        <p:spPr>
          <a:xfrm>
            <a:off x="3733800" y="2438400"/>
            <a:ext cx="4724401" cy="2590800"/>
          </a:xfrm>
          <a:prstGeom prst="bracePair">
            <a:avLst>
              <a:gd name="adj" fmla="val 5337"/>
            </a:avLst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904698" y="2940025"/>
                <a:ext cx="80635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7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𝜒</m:t>
                      </m:r>
                    </m:oMath>
                  </m:oMathPara>
                </a14:m>
                <a:endParaRPr lang="en-US" sz="72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4698" y="2940025"/>
                <a:ext cx="806358" cy="12003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568856" y="3304998"/>
                <a:ext cx="114803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sz="4400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5</m:t>
                      </m:r>
                    </m:oMath>
                  </m:oMathPara>
                </a14:m>
                <a:endParaRPr lang="en-US" sz="44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8856" y="3304998"/>
                <a:ext cx="1148030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/>
          <p:cNvSpPr/>
          <p:nvPr/>
        </p:nvSpPr>
        <p:spPr>
          <a:xfrm>
            <a:off x="6993466" y="4348311"/>
            <a:ext cx="228600" cy="228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578263" y="3339121"/>
            <a:ext cx="228600" cy="228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35463" y="2598509"/>
            <a:ext cx="228600" cy="228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212794" y="2876153"/>
            <a:ext cx="228600" cy="228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/>
          <p:cNvSpPr/>
          <p:nvPr/>
        </p:nvSpPr>
        <p:spPr>
          <a:xfrm rot="3231684">
            <a:off x="5432454" y="3802535"/>
            <a:ext cx="681889" cy="1102152"/>
          </a:xfrm>
          <a:custGeom>
            <a:avLst/>
            <a:gdLst>
              <a:gd name="connsiteX0" fmla="*/ 0 w 680716"/>
              <a:gd name="connsiteY0" fmla="*/ 734402 h 734402"/>
              <a:gd name="connsiteX1" fmla="*/ 340358 w 680716"/>
              <a:gd name="connsiteY1" fmla="*/ 0 h 734402"/>
              <a:gd name="connsiteX2" fmla="*/ 680716 w 680716"/>
              <a:gd name="connsiteY2" fmla="*/ 734402 h 734402"/>
              <a:gd name="connsiteX3" fmla="*/ 0 w 680716"/>
              <a:gd name="connsiteY3" fmla="*/ 734402 h 734402"/>
              <a:gd name="connsiteX0" fmla="*/ 0 w 681889"/>
              <a:gd name="connsiteY0" fmla="*/ 734402 h 734402"/>
              <a:gd name="connsiteX1" fmla="*/ 340358 w 681889"/>
              <a:gd name="connsiteY1" fmla="*/ 0 h 734402"/>
              <a:gd name="connsiteX2" fmla="*/ 681889 w 681889"/>
              <a:gd name="connsiteY2" fmla="*/ 490528 h 734402"/>
              <a:gd name="connsiteX3" fmla="*/ 0 w 681889"/>
              <a:gd name="connsiteY3" fmla="*/ 734402 h 734402"/>
              <a:gd name="connsiteX0" fmla="*/ 0 w 681889"/>
              <a:gd name="connsiteY0" fmla="*/ 1102152 h 1102152"/>
              <a:gd name="connsiteX1" fmla="*/ 381864 w 681889"/>
              <a:gd name="connsiteY1" fmla="*/ 0 h 1102152"/>
              <a:gd name="connsiteX2" fmla="*/ 681889 w 681889"/>
              <a:gd name="connsiteY2" fmla="*/ 858278 h 1102152"/>
              <a:gd name="connsiteX3" fmla="*/ 0 w 681889"/>
              <a:gd name="connsiteY3" fmla="*/ 1102152 h 1102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1889" h="1102152">
                <a:moveTo>
                  <a:pt x="0" y="1102152"/>
                </a:moveTo>
                <a:lnTo>
                  <a:pt x="381864" y="0"/>
                </a:lnTo>
                <a:lnTo>
                  <a:pt x="681889" y="858278"/>
                </a:lnTo>
                <a:lnTo>
                  <a:pt x="0" y="1102152"/>
                </a:lnTo>
                <a:close/>
              </a:path>
            </a:pathLst>
          </a:custGeom>
          <a:solidFill>
            <a:schemeClr val="accent5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025751" y="4289851"/>
            <a:ext cx="228600" cy="228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131904" y="3941773"/>
            <a:ext cx="228600" cy="228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622316" y="4697489"/>
            <a:ext cx="228600" cy="228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467600" y="3458766"/>
            <a:ext cx="228600" cy="228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9072781" y="3314700"/>
            <a:ext cx="650014" cy="838200"/>
          </a:xfrm>
          <a:prstGeom prst="roundRect">
            <a:avLst/>
          </a:prstGeom>
          <a:noFill/>
          <a:ln w="44450">
            <a:solidFill>
              <a:srgbClr val="FFFF00"/>
            </a:solidFill>
          </a:ln>
          <a:effectLst>
            <a:glow rad="1397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102342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 animBg="1"/>
      <p:bldP spid="16" grpId="0" animBg="1"/>
      <p:bldP spid="17" grpId="0" animBg="1"/>
      <p:bldP spid="18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/>
        </p:nvSpPr>
        <p:spPr>
          <a:xfrm>
            <a:off x="5426501" y="2196710"/>
            <a:ext cx="2647953" cy="2622115"/>
          </a:xfrm>
          <a:custGeom>
            <a:avLst/>
            <a:gdLst>
              <a:gd name="connsiteX0" fmla="*/ 0 w 2768600"/>
              <a:gd name="connsiteY0" fmla="*/ 1460500 h 2667000"/>
              <a:gd name="connsiteX1" fmla="*/ 736600 w 2768600"/>
              <a:gd name="connsiteY1" fmla="*/ 0 h 2667000"/>
              <a:gd name="connsiteX2" fmla="*/ 2768600 w 2768600"/>
              <a:gd name="connsiteY2" fmla="*/ 558800 h 2667000"/>
              <a:gd name="connsiteX3" fmla="*/ 1930400 w 2768600"/>
              <a:gd name="connsiteY3" fmla="*/ 2667000 h 2667000"/>
              <a:gd name="connsiteX4" fmla="*/ 0 w 2768600"/>
              <a:gd name="connsiteY4" fmla="*/ 1460500 h 2667000"/>
              <a:gd name="connsiteX0" fmla="*/ 46620 w 2815220"/>
              <a:gd name="connsiteY0" fmla="*/ 1460500 h 2683528"/>
              <a:gd name="connsiteX1" fmla="*/ 783220 w 2815220"/>
              <a:gd name="connsiteY1" fmla="*/ 0 h 2683528"/>
              <a:gd name="connsiteX2" fmla="*/ 2815220 w 2815220"/>
              <a:gd name="connsiteY2" fmla="*/ 558800 h 2683528"/>
              <a:gd name="connsiteX3" fmla="*/ 1977020 w 2815220"/>
              <a:gd name="connsiteY3" fmla="*/ 2667000 h 2683528"/>
              <a:gd name="connsiteX4" fmla="*/ 46620 w 2815220"/>
              <a:gd name="connsiteY4" fmla="*/ 1460500 h 2683528"/>
              <a:gd name="connsiteX0" fmla="*/ 65338 w 2833938"/>
              <a:gd name="connsiteY0" fmla="*/ 1479944 h 2702972"/>
              <a:gd name="connsiteX1" fmla="*/ 801938 w 2833938"/>
              <a:gd name="connsiteY1" fmla="*/ 19444 h 2702972"/>
              <a:gd name="connsiteX2" fmla="*/ 2833938 w 2833938"/>
              <a:gd name="connsiteY2" fmla="*/ 578244 h 2702972"/>
              <a:gd name="connsiteX3" fmla="*/ 1995738 w 2833938"/>
              <a:gd name="connsiteY3" fmla="*/ 2686444 h 2702972"/>
              <a:gd name="connsiteX4" fmla="*/ 65338 w 2833938"/>
              <a:gd name="connsiteY4" fmla="*/ 1479944 h 2702972"/>
              <a:gd name="connsiteX0" fmla="*/ 65338 w 3054805"/>
              <a:gd name="connsiteY0" fmla="*/ 1479944 h 2702972"/>
              <a:gd name="connsiteX1" fmla="*/ 801938 w 3054805"/>
              <a:gd name="connsiteY1" fmla="*/ 19444 h 2702972"/>
              <a:gd name="connsiteX2" fmla="*/ 2833938 w 3054805"/>
              <a:gd name="connsiteY2" fmla="*/ 578244 h 2702972"/>
              <a:gd name="connsiteX3" fmla="*/ 1995738 w 3054805"/>
              <a:gd name="connsiteY3" fmla="*/ 2686444 h 2702972"/>
              <a:gd name="connsiteX4" fmla="*/ 65338 w 3054805"/>
              <a:gd name="connsiteY4" fmla="*/ 1479944 h 2702972"/>
              <a:gd name="connsiteX0" fmla="*/ 65338 w 2874391"/>
              <a:gd name="connsiteY0" fmla="*/ 1479944 h 2702972"/>
              <a:gd name="connsiteX1" fmla="*/ 801938 w 2874391"/>
              <a:gd name="connsiteY1" fmla="*/ 19444 h 2702972"/>
              <a:gd name="connsiteX2" fmla="*/ 2833938 w 2874391"/>
              <a:gd name="connsiteY2" fmla="*/ 578244 h 2702972"/>
              <a:gd name="connsiteX3" fmla="*/ 1995738 w 2874391"/>
              <a:gd name="connsiteY3" fmla="*/ 2686444 h 2702972"/>
              <a:gd name="connsiteX4" fmla="*/ 65338 w 2874391"/>
              <a:gd name="connsiteY4" fmla="*/ 1479944 h 2702972"/>
              <a:gd name="connsiteX0" fmla="*/ 60263 w 2861998"/>
              <a:gd name="connsiteY0" fmla="*/ 1480003 h 2728099"/>
              <a:gd name="connsiteX1" fmla="*/ 796863 w 2861998"/>
              <a:gd name="connsiteY1" fmla="*/ 19503 h 2728099"/>
              <a:gd name="connsiteX2" fmla="*/ 2828863 w 2861998"/>
              <a:gd name="connsiteY2" fmla="*/ 578303 h 2728099"/>
              <a:gd name="connsiteX3" fmla="*/ 1914463 w 2861998"/>
              <a:gd name="connsiteY3" fmla="*/ 2711903 h 2728099"/>
              <a:gd name="connsiteX4" fmla="*/ 60263 w 2861998"/>
              <a:gd name="connsiteY4" fmla="*/ 1480003 h 2728099"/>
              <a:gd name="connsiteX0" fmla="*/ 39755 w 2587316"/>
              <a:gd name="connsiteY0" fmla="*/ 1499326 h 2746631"/>
              <a:gd name="connsiteX1" fmla="*/ 776355 w 2587316"/>
              <a:gd name="connsiteY1" fmla="*/ 38826 h 2746631"/>
              <a:gd name="connsiteX2" fmla="*/ 2541655 w 2587316"/>
              <a:gd name="connsiteY2" fmla="*/ 623026 h 2746631"/>
              <a:gd name="connsiteX3" fmla="*/ 1893955 w 2587316"/>
              <a:gd name="connsiteY3" fmla="*/ 2731226 h 2746631"/>
              <a:gd name="connsiteX4" fmla="*/ 39755 w 2587316"/>
              <a:gd name="connsiteY4" fmla="*/ 1499326 h 2746631"/>
              <a:gd name="connsiteX0" fmla="*/ 39755 w 2615165"/>
              <a:gd name="connsiteY0" fmla="*/ 1531561 h 2778866"/>
              <a:gd name="connsiteX1" fmla="*/ 776355 w 2615165"/>
              <a:gd name="connsiteY1" fmla="*/ 71061 h 2778866"/>
              <a:gd name="connsiteX2" fmla="*/ 2541655 w 2615165"/>
              <a:gd name="connsiteY2" fmla="*/ 655261 h 2778866"/>
              <a:gd name="connsiteX3" fmla="*/ 1893955 w 2615165"/>
              <a:gd name="connsiteY3" fmla="*/ 2763461 h 2778866"/>
              <a:gd name="connsiteX4" fmla="*/ 39755 w 2615165"/>
              <a:gd name="connsiteY4" fmla="*/ 1531561 h 2778866"/>
              <a:gd name="connsiteX0" fmla="*/ 39639 w 2603425"/>
              <a:gd name="connsiteY0" fmla="*/ 1518272 h 2764039"/>
              <a:gd name="connsiteX1" fmla="*/ 776239 w 2603425"/>
              <a:gd name="connsiteY1" fmla="*/ 57772 h 2764039"/>
              <a:gd name="connsiteX2" fmla="*/ 2528839 w 2603425"/>
              <a:gd name="connsiteY2" fmla="*/ 692772 h 2764039"/>
              <a:gd name="connsiteX3" fmla="*/ 1893839 w 2603425"/>
              <a:gd name="connsiteY3" fmla="*/ 2750172 h 2764039"/>
              <a:gd name="connsiteX4" fmla="*/ 39639 w 2603425"/>
              <a:gd name="connsiteY4" fmla="*/ 1518272 h 2764039"/>
              <a:gd name="connsiteX0" fmla="*/ 29666 w 2559442"/>
              <a:gd name="connsiteY0" fmla="*/ 1386141 h 2631663"/>
              <a:gd name="connsiteX1" fmla="*/ 867866 w 2559442"/>
              <a:gd name="connsiteY1" fmla="*/ 39941 h 2631663"/>
              <a:gd name="connsiteX2" fmla="*/ 2518866 w 2559442"/>
              <a:gd name="connsiteY2" fmla="*/ 560641 h 2631663"/>
              <a:gd name="connsiteX3" fmla="*/ 1883866 w 2559442"/>
              <a:gd name="connsiteY3" fmla="*/ 2618041 h 2631663"/>
              <a:gd name="connsiteX4" fmla="*/ 29666 w 2559442"/>
              <a:gd name="connsiteY4" fmla="*/ 1386141 h 2631663"/>
              <a:gd name="connsiteX0" fmla="*/ 39718 w 2569494"/>
              <a:gd name="connsiteY0" fmla="*/ 1381348 h 2626870"/>
              <a:gd name="connsiteX1" fmla="*/ 877918 w 2569494"/>
              <a:gd name="connsiteY1" fmla="*/ 35148 h 2626870"/>
              <a:gd name="connsiteX2" fmla="*/ 2528918 w 2569494"/>
              <a:gd name="connsiteY2" fmla="*/ 555848 h 2626870"/>
              <a:gd name="connsiteX3" fmla="*/ 1893918 w 2569494"/>
              <a:gd name="connsiteY3" fmla="*/ 2613248 h 2626870"/>
              <a:gd name="connsiteX4" fmla="*/ 39718 w 2569494"/>
              <a:gd name="connsiteY4" fmla="*/ 1381348 h 2626870"/>
              <a:gd name="connsiteX0" fmla="*/ 30994 w 2522244"/>
              <a:gd name="connsiteY0" fmla="*/ 1359133 h 2629015"/>
              <a:gd name="connsiteX1" fmla="*/ 831094 w 2522244"/>
              <a:gd name="connsiteY1" fmla="*/ 38333 h 2629015"/>
              <a:gd name="connsiteX2" fmla="*/ 2482094 w 2522244"/>
              <a:gd name="connsiteY2" fmla="*/ 559033 h 2629015"/>
              <a:gd name="connsiteX3" fmla="*/ 1847094 w 2522244"/>
              <a:gd name="connsiteY3" fmla="*/ 2616433 h 2629015"/>
              <a:gd name="connsiteX4" fmla="*/ 30994 w 2522244"/>
              <a:gd name="connsiteY4" fmla="*/ 1359133 h 2629015"/>
              <a:gd name="connsiteX0" fmla="*/ 42439 w 2533689"/>
              <a:gd name="connsiteY0" fmla="*/ 1359133 h 2630297"/>
              <a:gd name="connsiteX1" fmla="*/ 842539 w 2533689"/>
              <a:gd name="connsiteY1" fmla="*/ 38333 h 2630297"/>
              <a:gd name="connsiteX2" fmla="*/ 2493539 w 2533689"/>
              <a:gd name="connsiteY2" fmla="*/ 559033 h 2630297"/>
              <a:gd name="connsiteX3" fmla="*/ 1858539 w 2533689"/>
              <a:gd name="connsiteY3" fmla="*/ 2616433 h 2630297"/>
              <a:gd name="connsiteX4" fmla="*/ 42439 w 2533689"/>
              <a:gd name="connsiteY4" fmla="*/ 1359133 h 2630297"/>
              <a:gd name="connsiteX0" fmla="*/ 30387 w 2520042"/>
              <a:gd name="connsiteY0" fmla="*/ 1358186 h 2565225"/>
              <a:gd name="connsiteX1" fmla="*/ 830487 w 2520042"/>
              <a:gd name="connsiteY1" fmla="*/ 37386 h 2565225"/>
              <a:gd name="connsiteX2" fmla="*/ 2481487 w 2520042"/>
              <a:gd name="connsiteY2" fmla="*/ 558086 h 2565225"/>
              <a:gd name="connsiteX3" fmla="*/ 1833787 w 2520042"/>
              <a:gd name="connsiteY3" fmla="*/ 2551986 h 2565225"/>
              <a:gd name="connsiteX4" fmla="*/ 30387 w 2520042"/>
              <a:gd name="connsiteY4" fmla="*/ 1358186 h 2565225"/>
              <a:gd name="connsiteX0" fmla="*/ 30387 w 2532206"/>
              <a:gd name="connsiteY0" fmla="*/ 1358186 h 2563066"/>
              <a:gd name="connsiteX1" fmla="*/ 830487 w 2532206"/>
              <a:gd name="connsiteY1" fmla="*/ 37386 h 2563066"/>
              <a:gd name="connsiteX2" fmla="*/ 2481487 w 2532206"/>
              <a:gd name="connsiteY2" fmla="*/ 558086 h 2563066"/>
              <a:gd name="connsiteX3" fmla="*/ 1833787 w 2532206"/>
              <a:gd name="connsiteY3" fmla="*/ 2551986 h 2563066"/>
              <a:gd name="connsiteX4" fmla="*/ 30387 w 2532206"/>
              <a:gd name="connsiteY4" fmla="*/ 1358186 h 2563066"/>
              <a:gd name="connsiteX0" fmla="*/ 33588 w 2441443"/>
              <a:gd name="connsiteY0" fmla="*/ 1398671 h 2569296"/>
              <a:gd name="connsiteX1" fmla="*/ 752725 w 2441443"/>
              <a:gd name="connsiteY1" fmla="*/ 39771 h 2569296"/>
              <a:gd name="connsiteX2" fmla="*/ 2403725 w 2441443"/>
              <a:gd name="connsiteY2" fmla="*/ 560471 h 2569296"/>
              <a:gd name="connsiteX3" fmla="*/ 1756025 w 2441443"/>
              <a:gd name="connsiteY3" fmla="*/ 2554371 h 2569296"/>
              <a:gd name="connsiteX4" fmla="*/ 33588 w 2441443"/>
              <a:gd name="connsiteY4" fmla="*/ 1398671 h 2569296"/>
              <a:gd name="connsiteX0" fmla="*/ 272914 w 2680769"/>
              <a:gd name="connsiteY0" fmla="*/ 1398671 h 2567398"/>
              <a:gd name="connsiteX1" fmla="*/ 992051 w 2680769"/>
              <a:gd name="connsiteY1" fmla="*/ 39771 h 2567398"/>
              <a:gd name="connsiteX2" fmla="*/ 2643051 w 2680769"/>
              <a:gd name="connsiteY2" fmla="*/ 560471 h 2567398"/>
              <a:gd name="connsiteX3" fmla="*/ 1995351 w 2680769"/>
              <a:gd name="connsiteY3" fmla="*/ 2554371 h 2567398"/>
              <a:gd name="connsiteX4" fmla="*/ 272914 w 2680769"/>
              <a:gd name="connsiteY4" fmla="*/ 1398671 h 2567398"/>
              <a:gd name="connsiteX0" fmla="*/ 302292 w 2508186"/>
              <a:gd name="connsiteY0" fmla="*/ 1449307 h 2572382"/>
              <a:gd name="connsiteX1" fmla="*/ 821404 w 2508186"/>
              <a:gd name="connsiteY1" fmla="*/ 42782 h 2572382"/>
              <a:gd name="connsiteX2" fmla="*/ 2472404 w 2508186"/>
              <a:gd name="connsiteY2" fmla="*/ 563482 h 2572382"/>
              <a:gd name="connsiteX3" fmla="*/ 1824704 w 2508186"/>
              <a:gd name="connsiteY3" fmla="*/ 2557382 h 2572382"/>
              <a:gd name="connsiteX4" fmla="*/ 302292 w 2508186"/>
              <a:gd name="connsiteY4" fmla="*/ 1449307 h 2572382"/>
              <a:gd name="connsiteX0" fmla="*/ 385479 w 2591373"/>
              <a:gd name="connsiteY0" fmla="*/ 1449307 h 2570994"/>
              <a:gd name="connsiteX1" fmla="*/ 904591 w 2591373"/>
              <a:gd name="connsiteY1" fmla="*/ 42782 h 2570994"/>
              <a:gd name="connsiteX2" fmla="*/ 2555591 w 2591373"/>
              <a:gd name="connsiteY2" fmla="*/ 563482 h 2570994"/>
              <a:gd name="connsiteX3" fmla="*/ 1907891 w 2591373"/>
              <a:gd name="connsiteY3" fmla="*/ 2557382 h 2570994"/>
              <a:gd name="connsiteX4" fmla="*/ 385479 w 2591373"/>
              <a:gd name="connsiteY4" fmla="*/ 1449307 h 2570994"/>
              <a:gd name="connsiteX0" fmla="*/ 38235 w 2238452"/>
              <a:gd name="connsiteY0" fmla="*/ 1449307 h 2551189"/>
              <a:gd name="connsiteX1" fmla="*/ 557347 w 2238452"/>
              <a:gd name="connsiteY1" fmla="*/ 42782 h 2551189"/>
              <a:gd name="connsiteX2" fmla="*/ 2208347 w 2238452"/>
              <a:gd name="connsiteY2" fmla="*/ 563482 h 2551189"/>
              <a:gd name="connsiteX3" fmla="*/ 1446347 w 2238452"/>
              <a:gd name="connsiteY3" fmla="*/ 2533570 h 2551189"/>
              <a:gd name="connsiteX4" fmla="*/ 38235 w 2238452"/>
              <a:gd name="connsiteY4" fmla="*/ 1449307 h 2551189"/>
              <a:gd name="connsiteX0" fmla="*/ 38235 w 2251721"/>
              <a:gd name="connsiteY0" fmla="*/ 1449307 h 2570007"/>
              <a:gd name="connsiteX1" fmla="*/ 557347 w 2251721"/>
              <a:gd name="connsiteY1" fmla="*/ 42782 h 2570007"/>
              <a:gd name="connsiteX2" fmla="*/ 2208347 w 2251721"/>
              <a:gd name="connsiteY2" fmla="*/ 563482 h 2570007"/>
              <a:gd name="connsiteX3" fmla="*/ 1446347 w 2251721"/>
              <a:gd name="connsiteY3" fmla="*/ 2533570 h 2570007"/>
              <a:gd name="connsiteX4" fmla="*/ 38235 w 2251721"/>
              <a:gd name="connsiteY4" fmla="*/ 1449307 h 2570007"/>
              <a:gd name="connsiteX0" fmla="*/ 287794 w 2501280"/>
              <a:gd name="connsiteY0" fmla="*/ 1449307 h 2570007"/>
              <a:gd name="connsiteX1" fmla="*/ 806906 w 2501280"/>
              <a:gd name="connsiteY1" fmla="*/ 42782 h 2570007"/>
              <a:gd name="connsiteX2" fmla="*/ 2457906 w 2501280"/>
              <a:gd name="connsiteY2" fmla="*/ 563482 h 2570007"/>
              <a:gd name="connsiteX3" fmla="*/ 1695906 w 2501280"/>
              <a:gd name="connsiteY3" fmla="*/ 2533570 h 2570007"/>
              <a:gd name="connsiteX4" fmla="*/ 287794 w 2501280"/>
              <a:gd name="connsiteY4" fmla="*/ 1449307 h 2570007"/>
              <a:gd name="connsiteX0" fmla="*/ 325260 w 2538746"/>
              <a:gd name="connsiteY0" fmla="*/ 1451127 h 2571827"/>
              <a:gd name="connsiteX1" fmla="*/ 844372 w 2538746"/>
              <a:gd name="connsiteY1" fmla="*/ 44602 h 2571827"/>
              <a:gd name="connsiteX2" fmla="*/ 2495372 w 2538746"/>
              <a:gd name="connsiteY2" fmla="*/ 565302 h 2571827"/>
              <a:gd name="connsiteX3" fmla="*/ 1733372 w 2538746"/>
              <a:gd name="connsiteY3" fmla="*/ 2535390 h 2571827"/>
              <a:gd name="connsiteX4" fmla="*/ 325260 w 2538746"/>
              <a:gd name="connsiteY4" fmla="*/ 1451127 h 2571827"/>
              <a:gd name="connsiteX0" fmla="*/ 325260 w 2538746"/>
              <a:gd name="connsiteY0" fmla="*/ 1469419 h 2590119"/>
              <a:gd name="connsiteX1" fmla="*/ 844372 w 2538746"/>
              <a:gd name="connsiteY1" fmla="*/ 62894 h 2590119"/>
              <a:gd name="connsiteX2" fmla="*/ 2495372 w 2538746"/>
              <a:gd name="connsiteY2" fmla="*/ 583594 h 2590119"/>
              <a:gd name="connsiteX3" fmla="*/ 1733372 w 2538746"/>
              <a:gd name="connsiteY3" fmla="*/ 2553682 h 2590119"/>
              <a:gd name="connsiteX4" fmla="*/ 325260 w 2538746"/>
              <a:gd name="connsiteY4" fmla="*/ 1469419 h 2590119"/>
              <a:gd name="connsiteX0" fmla="*/ 325260 w 2538746"/>
              <a:gd name="connsiteY0" fmla="*/ 1451128 h 2571828"/>
              <a:gd name="connsiteX1" fmla="*/ 844372 w 2538746"/>
              <a:gd name="connsiteY1" fmla="*/ 44603 h 2571828"/>
              <a:gd name="connsiteX2" fmla="*/ 2495372 w 2538746"/>
              <a:gd name="connsiteY2" fmla="*/ 565303 h 2571828"/>
              <a:gd name="connsiteX3" fmla="*/ 1733372 w 2538746"/>
              <a:gd name="connsiteY3" fmla="*/ 2535391 h 2571828"/>
              <a:gd name="connsiteX4" fmla="*/ 325260 w 2538746"/>
              <a:gd name="connsiteY4" fmla="*/ 1451128 h 2571828"/>
              <a:gd name="connsiteX0" fmla="*/ 325260 w 2538746"/>
              <a:gd name="connsiteY0" fmla="*/ 1451128 h 2571828"/>
              <a:gd name="connsiteX1" fmla="*/ 844372 w 2538746"/>
              <a:gd name="connsiteY1" fmla="*/ 44603 h 2571828"/>
              <a:gd name="connsiteX2" fmla="*/ 2495372 w 2538746"/>
              <a:gd name="connsiteY2" fmla="*/ 565303 h 2571828"/>
              <a:gd name="connsiteX3" fmla="*/ 1733372 w 2538746"/>
              <a:gd name="connsiteY3" fmla="*/ 2535391 h 2571828"/>
              <a:gd name="connsiteX4" fmla="*/ 325260 w 2538746"/>
              <a:gd name="connsiteY4" fmla="*/ 1451128 h 2571828"/>
              <a:gd name="connsiteX0" fmla="*/ 325260 w 2647953"/>
              <a:gd name="connsiteY0" fmla="*/ 1495923 h 2622115"/>
              <a:gd name="connsiteX1" fmla="*/ 844372 w 2647953"/>
              <a:gd name="connsiteY1" fmla="*/ 89398 h 2622115"/>
              <a:gd name="connsiteX2" fmla="*/ 2495372 w 2647953"/>
              <a:gd name="connsiteY2" fmla="*/ 610098 h 2622115"/>
              <a:gd name="connsiteX3" fmla="*/ 1733372 w 2647953"/>
              <a:gd name="connsiteY3" fmla="*/ 2580186 h 2622115"/>
              <a:gd name="connsiteX4" fmla="*/ 325260 w 2647953"/>
              <a:gd name="connsiteY4" fmla="*/ 1495923 h 2622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7953" h="2622115">
                <a:moveTo>
                  <a:pt x="325260" y="1495923"/>
                </a:moveTo>
                <a:cubicBezTo>
                  <a:pt x="-422982" y="1595142"/>
                  <a:pt x="277899" y="241798"/>
                  <a:pt x="844372" y="89398"/>
                </a:cubicBezTo>
                <a:cubicBezTo>
                  <a:pt x="1410845" y="-63002"/>
                  <a:pt x="2051930" y="-94752"/>
                  <a:pt x="2495372" y="610098"/>
                </a:cubicBezTo>
                <a:cubicBezTo>
                  <a:pt x="2938814" y="1314948"/>
                  <a:pt x="2333182" y="2899273"/>
                  <a:pt x="1733372" y="2580186"/>
                </a:cubicBezTo>
                <a:cubicBezTo>
                  <a:pt x="1133562" y="2261099"/>
                  <a:pt x="1073502" y="1396704"/>
                  <a:pt x="325260" y="1495923"/>
                </a:cubicBezTo>
                <a:close/>
              </a:path>
            </a:pathLst>
          </a:custGeom>
          <a:solidFill>
            <a:schemeClr val="accent3">
              <a:alpha val="40000"/>
            </a:schemeClr>
          </a:solidFill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139236" y="2267832"/>
            <a:ext cx="3285101" cy="2767524"/>
          </a:xfrm>
          <a:custGeom>
            <a:avLst/>
            <a:gdLst>
              <a:gd name="connsiteX0" fmla="*/ 1320800 w 3390900"/>
              <a:gd name="connsiteY0" fmla="*/ 0 h 2857500"/>
              <a:gd name="connsiteX1" fmla="*/ 0 w 3390900"/>
              <a:gd name="connsiteY1" fmla="*/ 1270000 h 2857500"/>
              <a:gd name="connsiteX2" fmla="*/ 850900 w 3390900"/>
              <a:gd name="connsiteY2" fmla="*/ 2857500 h 2857500"/>
              <a:gd name="connsiteX3" fmla="*/ 3390900 w 3390900"/>
              <a:gd name="connsiteY3" fmla="*/ 2616200 h 2857500"/>
              <a:gd name="connsiteX4" fmla="*/ 2540000 w 3390900"/>
              <a:gd name="connsiteY4" fmla="*/ 1028700 h 2857500"/>
              <a:gd name="connsiteX5" fmla="*/ 1320800 w 3390900"/>
              <a:gd name="connsiteY5" fmla="*/ 0 h 2857500"/>
              <a:gd name="connsiteX0" fmla="*/ 1320800 w 3390900"/>
              <a:gd name="connsiteY0" fmla="*/ 0 h 2857500"/>
              <a:gd name="connsiteX1" fmla="*/ 0 w 3390900"/>
              <a:gd name="connsiteY1" fmla="*/ 1270000 h 2857500"/>
              <a:gd name="connsiteX2" fmla="*/ 850900 w 3390900"/>
              <a:gd name="connsiteY2" fmla="*/ 2857500 h 2857500"/>
              <a:gd name="connsiteX3" fmla="*/ 3390900 w 3390900"/>
              <a:gd name="connsiteY3" fmla="*/ 2616200 h 2857500"/>
              <a:gd name="connsiteX4" fmla="*/ 2540000 w 3390900"/>
              <a:gd name="connsiteY4" fmla="*/ 1028700 h 2857500"/>
              <a:gd name="connsiteX5" fmla="*/ 1320800 w 3390900"/>
              <a:gd name="connsiteY5" fmla="*/ 0 h 2857500"/>
              <a:gd name="connsiteX0" fmla="*/ 1320800 w 3390900"/>
              <a:gd name="connsiteY0" fmla="*/ 0 h 2857500"/>
              <a:gd name="connsiteX1" fmla="*/ 0 w 3390900"/>
              <a:gd name="connsiteY1" fmla="*/ 1270000 h 2857500"/>
              <a:gd name="connsiteX2" fmla="*/ 850900 w 3390900"/>
              <a:gd name="connsiteY2" fmla="*/ 2857500 h 2857500"/>
              <a:gd name="connsiteX3" fmla="*/ 3390900 w 3390900"/>
              <a:gd name="connsiteY3" fmla="*/ 2616200 h 2857500"/>
              <a:gd name="connsiteX4" fmla="*/ 2540000 w 3390900"/>
              <a:gd name="connsiteY4" fmla="*/ 1028700 h 2857500"/>
              <a:gd name="connsiteX5" fmla="*/ 1320800 w 3390900"/>
              <a:gd name="connsiteY5" fmla="*/ 0 h 2857500"/>
              <a:gd name="connsiteX0" fmla="*/ 1320800 w 3390900"/>
              <a:gd name="connsiteY0" fmla="*/ 1826 h 2859326"/>
              <a:gd name="connsiteX1" fmla="*/ 0 w 3390900"/>
              <a:gd name="connsiteY1" fmla="*/ 1271826 h 2859326"/>
              <a:gd name="connsiteX2" fmla="*/ 850900 w 3390900"/>
              <a:gd name="connsiteY2" fmla="*/ 2859326 h 2859326"/>
              <a:gd name="connsiteX3" fmla="*/ 3390900 w 3390900"/>
              <a:gd name="connsiteY3" fmla="*/ 2618026 h 2859326"/>
              <a:gd name="connsiteX4" fmla="*/ 2540000 w 3390900"/>
              <a:gd name="connsiteY4" fmla="*/ 1030526 h 2859326"/>
              <a:gd name="connsiteX5" fmla="*/ 1320800 w 3390900"/>
              <a:gd name="connsiteY5" fmla="*/ 1826 h 2859326"/>
              <a:gd name="connsiteX0" fmla="*/ 1364271 w 3434371"/>
              <a:gd name="connsiteY0" fmla="*/ 1826 h 2859326"/>
              <a:gd name="connsiteX1" fmla="*/ 43471 w 3434371"/>
              <a:gd name="connsiteY1" fmla="*/ 1271826 h 2859326"/>
              <a:gd name="connsiteX2" fmla="*/ 894371 w 3434371"/>
              <a:gd name="connsiteY2" fmla="*/ 2859326 h 2859326"/>
              <a:gd name="connsiteX3" fmla="*/ 3434371 w 3434371"/>
              <a:gd name="connsiteY3" fmla="*/ 2618026 h 2859326"/>
              <a:gd name="connsiteX4" fmla="*/ 2583471 w 3434371"/>
              <a:gd name="connsiteY4" fmla="*/ 1030526 h 2859326"/>
              <a:gd name="connsiteX5" fmla="*/ 1364271 w 3434371"/>
              <a:gd name="connsiteY5" fmla="*/ 1826 h 2859326"/>
              <a:gd name="connsiteX0" fmla="*/ 1364271 w 3434371"/>
              <a:gd name="connsiteY0" fmla="*/ 1826 h 3099724"/>
              <a:gd name="connsiteX1" fmla="*/ 43471 w 3434371"/>
              <a:gd name="connsiteY1" fmla="*/ 1271826 h 3099724"/>
              <a:gd name="connsiteX2" fmla="*/ 894371 w 3434371"/>
              <a:gd name="connsiteY2" fmla="*/ 2859326 h 3099724"/>
              <a:gd name="connsiteX3" fmla="*/ 3434371 w 3434371"/>
              <a:gd name="connsiteY3" fmla="*/ 2618026 h 3099724"/>
              <a:gd name="connsiteX4" fmla="*/ 2583471 w 3434371"/>
              <a:gd name="connsiteY4" fmla="*/ 1030526 h 3099724"/>
              <a:gd name="connsiteX5" fmla="*/ 1364271 w 3434371"/>
              <a:gd name="connsiteY5" fmla="*/ 1826 h 3099724"/>
              <a:gd name="connsiteX0" fmla="*/ 1364271 w 3458897"/>
              <a:gd name="connsiteY0" fmla="*/ 1826 h 3025277"/>
              <a:gd name="connsiteX1" fmla="*/ 43471 w 3458897"/>
              <a:gd name="connsiteY1" fmla="*/ 1271826 h 3025277"/>
              <a:gd name="connsiteX2" fmla="*/ 894371 w 3458897"/>
              <a:gd name="connsiteY2" fmla="*/ 2859326 h 3025277"/>
              <a:gd name="connsiteX3" fmla="*/ 3434371 w 3458897"/>
              <a:gd name="connsiteY3" fmla="*/ 2618026 h 3025277"/>
              <a:gd name="connsiteX4" fmla="*/ 2583471 w 3458897"/>
              <a:gd name="connsiteY4" fmla="*/ 1030526 h 3025277"/>
              <a:gd name="connsiteX5" fmla="*/ 1364271 w 3458897"/>
              <a:gd name="connsiteY5" fmla="*/ 1826 h 3025277"/>
              <a:gd name="connsiteX0" fmla="*/ 1364271 w 3458897"/>
              <a:gd name="connsiteY0" fmla="*/ 2116 h 3025567"/>
              <a:gd name="connsiteX1" fmla="*/ 43471 w 3458897"/>
              <a:gd name="connsiteY1" fmla="*/ 1272116 h 3025567"/>
              <a:gd name="connsiteX2" fmla="*/ 894371 w 3458897"/>
              <a:gd name="connsiteY2" fmla="*/ 2859616 h 3025567"/>
              <a:gd name="connsiteX3" fmla="*/ 3434371 w 3458897"/>
              <a:gd name="connsiteY3" fmla="*/ 2618316 h 3025567"/>
              <a:gd name="connsiteX4" fmla="*/ 2583471 w 3458897"/>
              <a:gd name="connsiteY4" fmla="*/ 1030816 h 3025567"/>
              <a:gd name="connsiteX5" fmla="*/ 1364271 w 3458897"/>
              <a:gd name="connsiteY5" fmla="*/ 2116 h 3025567"/>
              <a:gd name="connsiteX0" fmla="*/ 1364271 w 3458897"/>
              <a:gd name="connsiteY0" fmla="*/ 2163 h 3025614"/>
              <a:gd name="connsiteX1" fmla="*/ 43471 w 3458897"/>
              <a:gd name="connsiteY1" fmla="*/ 1272163 h 3025614"/>
              <a:gd name="connsiteX2" fmla="*/ 894371 w 3458897"/>
              <a:gd name="connsiteY2" fmla="*/ 2859663 h 3025614"/>
              <a:gd name="connsiteX3" fmla="*/ 3434371 w 3458897"/>
              <a:gd name="connsiteY3" fmla="*/ 2618363 h 3025614"/>
              <a:gd name="connsiteX4" fmla="*/ 2583471 w 3458897"/>
              <a:gd name="connsiteY4" fmla="*/ 1030863 h 3025614"/>
              <a:gd name="connsiteX5" fmla="*/ 1364271 w 3458897"/>
              <a:gd name="connsiteY5" fmla="*/ 2163 h 3025614"/>
              <a:gd name="connsiteX0" fmla="*/ 1364271 w 3474097"/>
              <a:gd name="connsiteY0" fmla="*/ 2163 h 3055818"/>
              <a:gd name="connsiteX1" fmla="*/ 43471 w 3474097"/>
              <a:gd name="connsiteY1" fmla="*/ 1272163 h 3055818"/>
              <a:gd name="connsiteX2" fmla="*/ 894371 w 3474097"/>
              <a:gd name="connsiteY2" fmla="*/ 2859663 h 3055818"/>
              <a:gd name="connsiteX3" fmla="*/ 3434371 w 3474097"/>
              <a:gd name="connsiteY3" fmla="*/ 2618363 h 3055818"/>
              <a:gd name="connsiteX4" fmla="*/ 2583471 w 3474097"/>
              <a:gd name="connsiteY4" fmla="*/ 1030863 h 3055818"/>
              <a:gd name="connsiteX5" fmla="*/ 1364271 w 3474097"/>
              <a:gd name="connsiteY5" fmla="*/ 2163 h 3055818"/>
              <a:gd name="connsiteX0" fmla="*/ 1364271 w 3359053"/>
              <a:gd name="connsiteY0" fmla="*/ 1729 h 2957554"/>
              <a:gd name="connsiteX1" fmla="*/ 43471 w 3359053"/>
              <a:gd name="connsiteY1" fmla="*/ 1271729 h 2957554"/>
              <a:gd name="connsiteX2" fmla="*/ 894371 w 3359053"/>
              <a:gd name="connsiteY2" fmla="*/ 2859229 h 2957554"/>
              <a:gd name="connsiteX3" fmla="*/ 3307371 w 3359053"/>
              <a:gd name="connsiteY3" fmla="*/ 2389329 h 2957554"/>
              <a:gd name="connsiteX4" fmla="*/ 2583471 w 3359053"/>
              <a:gd name="connsiteY4" fmla="*/ 1030429 h 2957554"/>
              <a:gd name="connsiteX5" fmla="*/ 1364271 w 3359053"/>
              <a:gd name="connsiteY5" fmla="*/ 1729 h 2957554"/>
              <a:gd name="connsiteX0" fmla="*/ 1330916 w 3340640"/>
              <a:gd name="connsiteY0" fmla="*/ 1729 h 2786106"/>
              <a:gd name="connsiteX1" fmla="*/ 10116 w 3340640"/>
              <a:gd name="connsiteY1" fmla="*/ 1271729 h 2786106"/>
              <a:gd name="connsiteX2" fmla="*/ 861016 w 3340640"/>
              <a:gd name="connsiteY2" fmla="*/ 2719529 h 2786106"/>
              <a:gd name="connsiteX3" fmla="*/ 3274016 w 3340640"/>
              <a:gd name="connsiteY3" fmla="*/ 2389329 h 2786106"/>
              <a:gd name="connsiteX4" fmla="*/ 2550116 w 3340640"/>
              <a:gd name="connsiteY4" fmla="*/ 1030429 h 2786106"/>
              <a:gd name="connsiteX5" fmla="*/ 1330916 w 3340640"/>
              <a:gd name="connsiteY5" fmla="*/ 1729 h 2786106"/>
              <a:gd name="connsiteX0" fmla="*/ 1330916 w 3327244"/>
              <a:gd name="connsiteY0" fmla="*/ 2353 h 2786730"/>
              <a:gd name="connsiteX1" fmla="*/ 10116 w 3327244"/>
              <a:gd name="connsiteY1" fmla="*/ 1272353 h 2786730"/>
              <a:gd name="connsiteX2" fmla="*/ 861016 w 3327244"/>
              <a:gd name="connsiteY2" fmla="*/ 2720153 h 2786730"/>
              <a:gd name="connsiteX3" fmla="*/ 3274016 w 3327244"/>
              <a:gd name="connsiteY3" fmla="*/ 2389953 h 2786730"/>
              <a:gd name="connsiteX4" fmla="*/ 2550116 w 3327244"/>
              <a:gd name="connsiteY4" fmla="*/ 1031053 h 2786730"/>
              <a:gd name="connsiteX5" fmla="*/ 1330916 w 3327244"/>
              <a:gd name="connsiteY5" fmla="*/ 2353 h 2786730"/>
              <a:gd name="connsiteX0" fmla="*/ 1330916 w 3327244"/>
              <a:gd name="connsiteY0" fmla="*/ 352 h 2784729"/>
              <a:gd name="connsiteX1" fmla="*/ 10116 w 3327244"/>
              <a:gd name="connsiteY1" fmla="*/ 1270352 h 2784729"/>
              <a:gd name="connsiteX2" fmla="*/ 861016 w 3327244"/>
              <a:gd name="connsiteY2" fmla="*/ 2718152 h 2784729"/>
              <a:gd name="connsiteX3" fmla="*/ 3274016 w 3327244"/>
              <a:gd name="connsiteY3" fmla="*/ 2387952 h 2784729"/>
              <a:gd name="connsiteX4" fmla="*/ 2550116 w 3327244"/>
              <a:gd name="connsiteY4" fmla="*/ 1029052 h 2784729"/>
              <a:gd name="connsiteX5" fmla="*/ 1330916 w 3327244"/>
              <a:gd name="connsiteY5" fmla="*/ 352 h 2784729"/>
              <a:gd name="connsiteX0" fmla="*/ 1335592 w 3331920"/>
              <a:gd name="connsiteY0" fmla="*/ 1633 h 2789022"/>
              <a:gd name="connsiteX1" fmla="*/ 10030 w 3331920"/>
              <a:gd name="connsiteY1" fmla="*/ 1228771 h 2789022"/>
              <a:gd name="connsiteX2" fmla="*/ 865692 w 3331920"/>
              <a:gd name="connsiteY2" fmla="*/ 2719433 h 2789022"/>
              <a:gd name="connsiteX3" fmla="*/ 3278692 w 3331920"/>
              <a:gd name="connsiteY3" fmla="*/ 2389233 h 2789022"/>
              <a:gd name="connsiteX4" fmla="*/ 2554792 w 3331920"/>
              <a:gd name="connsiteY4" fmla="*/ 1030333 h 2789022"/>
              <a:gd name="connsiteX5" fmla="*/ 1335592 w 3331920"/>
              <a:gd name="connsiteY5" fmla="*/ 1633 h 2789022"/>
              <a:gd name="connsiteX0" fmla="*/ 1342341 w 3338669"/>
              <a:gd name="connsiteY0" fmla="*/ 1633 h 2789022"/>
              <a:gd name="connsiteX1" fmla="*/ 16779 w 3338669"/>
              <a:gd name="connsiteY1" fmla="*/ 1228771 h 2789022"/>
              <a:gd name="connsiteX2" fmla="*/ 872441 w 3338669"/>
              <a:gd name="connsiteY2" fmla="*/ 2719433 h 2789022"/>
              <a:gd name="connsiteX3" fmla="*/ 3285441 w 3338669"/>
              <a:gd name="connsiteY3" fmla="*/ 2389233 h 2789022"/>
              <a:gd name="connsiteX4" fmla="*/ 2561541 w 3338669"/>
              <a:gd name="connsiteY4" fmla="*/ 1030333 h 2789022"/>
              <a:gd name="connsiteX5" fmla="*/ 1342341 w 3338669"/>
              <a:gd name="connsiteY5" fmla="*/ 1633 h 2789022"/>
              <a:gd name="connsiteX0" fmla="*/ 1342341 w 3338669"/>
              <a:gd name="connsiteY0" fmla="*/ 317 h 2787706"/>
              <a:gd name="connsiteX1" fmla="*/ 16779 w 3338669"/>
              <a:gd name="connsiteY1" fmla="*/ 1227455 h 2787706"/>
              <a:gd name="connsiteX2" fmla="*/ 872441 w 3338669"/>
              <a:gd name="connsiteY2" fmla="*/ 2718117 h 2787706"/>
              <a:gd name="connsiteX3" fmla="*/ 3285441 w 3338669"/>
              <a:gd name="connsiteY3" fmla="*/ 2387917 h 2787706"/>
              <a:gd name="connsiteX4" fmla="*/ 2561541 w 3338669"/>
              <a:gd name="connsiteY4" fmla="*/ 1029017 h 2787706"/>
              <a:gd name="connsiteX5" fmla="*/ 1342341 w 3338669"/>
              <a:gd name="connsiteY5" fmla="*/ 317 h 2787706"/>
              <a:gd name="connsiteX0" fmla="*/ 1340528 w 3345435"/>
              <a:gd name="connsiteY0" fmla="*/ 243 h 2730482"/>
              <a:gd name="connsiteX1" fmla="*/ 10203 w 3345435"/>
              <a:gd name="connsiteY1" fmla="*/ 1170231 h 2730482"/>
              <a:gd name="connsiteX2" fmla="*/ 865865 w 3345435"/>
              <a:gd name="connsiteY2" fmla="*/ 2660893 h 2730482"/>
              <a:gd name="connsiteX3" fmla="*/ 3278865 w 3345435"/>
              <a:gd name="connsiteY3" fmla="*/ 2330693 h 2730482"/>
              <a:gd name="connsiteX4" fmla="*/ 2554965 w 3345435"/>
              <a:gd name="connsiteY4" fmla="*/ 971793 h 2730482"/>
              <a:gd name="connsiteX5" fmla="*/ 1340528 w 3345435"/>
              <a:gd name="connsiteY5" fmla="*/ 243 h 2730482"/>
              <a:gd name="connsiteX0" fmla="*/ 1340528 w 3345435"/>
              <a:gd name="connsiteY0" fmla="*/ 108 h 2730347"/>
              <a:gd name="connsiteX1" fmla="*/ 10203 w 3345435"/>
              <a:gd name="connsiteY1" fmla="*/ 1170096 h 2730347"/>
              <a:gd name="connsiteX2" fmla="*/ 865865 w 3345435"/>
              <a:gd name="connsiteY2" fmla="*/ 2660758 h 2730347"/>
              <a:gd name="connsiteX3" fmla="*/ 3278865 w 3345435"/>
              <a:gd name="connsiteY3" fmla="*/ 2330558 h 2730347"/>
              <a:gd name="connsiteX4" fmla="*/ 2554965 w 3345435"/>
              <a:gd name="connsiteY4" fmla="*/ 971658 h 2730347"/>
              <a:gd name="connsiteX5" fmla="*/ 1340528 w 3345435"/>
              <a:gd name="connsiteY5" fmla="*/ 108 h 2730347"/>
              <a:gd name="connsiteX0" fmla="*/ 1335029 w 3339936"/>
              <a:gd name="connsiteY0" fmla="*/ 108 h 2730347"/>
              <a:gd name="connsiteX1" fmla="*/ 4704 w 3339936"/>
              <a:gd name="connsiteY1" fmla="*/ 1170096 h 2730347"/>
              <a:gd name="connsiteX2" fmla="*/ 860366 w 3339936"/>
              <a:gd name="connsiteY2" fmla="*/ 2660758 h 2730347"/>
              <a:gd name="connsiteX3" fmla="*/ 3273366 w 3339936"/>
              <a:gd name="connsiteY3" fmla="*/ 2330558 h 2730347"/>
              <a:gd name="connsiteX4" fmla="*/ 2549466 w 3339936"/>
              <a:gd name="connsiteY4" fmla="*/ 971658 h 2730347"/>
              <a:gd name="connsiteX5" fmla="*/ 1335029 w 3339936"/>
              <a:gd name="connsiteY5" fmla="*/ 108 h 2730347"/>
              <a:gd name="connsiteX0" fmla="*/ 1335029 w 3339614"/>
              <a:gd name="connsiteY0" fmla="*/ 145 h 2730384"/>
              <a:gd name="connsiteX1" fmla="*/ 4704 w 3339614"/>
              <a:gd name="connsiteY1" fmla="*/ 1170133 h 2730384"/>
              <a:gd name="connsiteX2" fmla="*/ 860366 w 3339614"/>
              <a:gd name="connsiteY2" fmla="*/ 2660795 h 2730384"/>
              <a:gd name="connsiteX3" fmla="*/ 3273366 w 3339614"/>
              <a:gd name="connsiteY3" fmla="*/ 2330595 h 2730384"/>
              <a:gd name="connsiteX4" fmla="*/ 2549466 w 3339614"/>
              <a:gd name="connsiteY4" fmla="*/ 971695 h 2730384"/>
              <a:gd name="connsiteX5" fmla="*/ 1335029 w 3339614"/>
              <a:gd name="connsiteY5" fmla="*/ 145 h 2730384"/>
              <a:gd name="connsiteX0" fmla="*/ 1335037 w 3344417"/>
              <a:gd name="connsiteY0" fmla="*/ 105 h 2710138"/>
              <a:gd name="connsiteX1" fmla="*/ 4712 w 3344417"/>
              <a:gd name="connsiteY1" fmla="*/ 1170093 h 2710138"/>
              <a:gd name="connsiteX2" fmla="*/ 860374 w 3344417"/>
              <a:gd name="connsiteY2" fmla="*/ 2660755 h 2710138"/>
              <a:gd name="connsiteX3" fmla="*/ 3278137 w 3344417"/>
              <a:gd name="connsiteY3" fmla="*/ 2225780 h 2710138"/>
              <a:gd name="connsiteX4" fmla="*/ 2549474 w 3344417"/>
              <a:gd name="connsiteY4" fmla="*/ 971655 h 2710138"/>
              <a:gd name="connsiteX5" fmla="*/ 1335037 w 3344417"/>
              <a:gd name="connsiteY5" fmla="*/ 105 h 2710138"/>
              <a:gd name="connsiteX0" fmla="*/ 1335037 w 3344417"/>
              <a:gd name="connsiteY0" fmla="*/ 105 h 2734104"/>
              <a:gd name="connsiteX1" fmla="*/ 4712 w 3344417"/>
              <a:gd name="connsiteY1" fmla="*/ 1170093 h 2734104"/>
              <a:gd name="connsiteX2" fmla="*/ 860374 w 3344417"/>
              <a:gd name="connsiteY2" fmla="*/ 2660755 h 2734104"/>
              <a:gd name="connsiteX3" fmla="*/ 3278137 w 3344417"/>
              <a:gd name="connsiteY3" fmla="*/ 2225780 h 2734104"/>
              <a:gd name="connsiteX4" fmla="*/ 2549474 w 3344417"/>
              <a:gd name="connsiteY4" fmla="*/ 971655 h 2734104"/>
              <a:gd name="connsiteX5" fmla="*/ 1335037 w 3344417"/>
              <a:gd name="connsiteY5" fmla="*/ 105 h 2734104"/>
              <a:gd name="connsiteX0" fmla="*/ 1335037 w 3283803"/>
              <a:gd name="connsiteY0" fmla="*/ 105 h 2734104"/>
              <a:gd name="connsiteX1" fmla="*/ 4712 w 3283803"/>
              <a:gd name="connsiteY1" fmla="*/ 1170093 h 2734104"/>
              <a:gd name="connsiteX2" fmla="*/ 860374 w 3283803"/>
              <a:gd name="connsiteY2" fmla="*/ 2660755 h 2734104"/>
              <a:gd name="connsiteX3" fmla="*/ 3278137 w 3283803"/>
              <a:gd name="connsiteY3" fmla="*/ 2225780 h 2734104"/>
              <a:gd name="connsiteX4" fmla="*/ 2549474 w 3283803"/>
              <a:gd name="connsiteY4" fmla="*/ 971655 h 2734104"/>
              <a:gd name="connsiteX5" fmla="*/ 1335037 w 3283803"/>
              <a:gd name="connsiteY5" fmla="*/ 105 h 2734104"/>
              <a:gd name="connsiteX0" fmla="*/ 1335037 w 3283803"/>
              <a:gd name="connsiteY0" fmla="*/ 105 h 2738212"/>
              <a:gd name="connsiteX1" fmla="*/ 4712 w 3283803"/>
              <a:gd name="connsiteY1" fmla="*/ 1170093 h 2738212"/>
              <a:gd name="connsiteX2" fmla="*/ 860374 w 3283803"/>
              <a:gd name="connsiteY2" fmla="*/ 2660755 h 2738212"/>
              <a:gd name="connsiteX3" fmla="*/ 3278137 w 3283803"/>
              <a:gd name="connsiteY3" fmla="*/ 2225780 h 2738212"/>
              <a:gd name="connsiteX4" fmla="*/ 2549474 w 3283803"/>
              <a:gd name="connsiteY4" fmla="*/ 971655 h 2738212"/>
              <a:gd name="connsiteX5" fmla="*/ 1335037 w 3283803"/>
              <a:gd name="connsiteY5" fmla="*/ 105 h 2738212"/>
              <a:gd name="connsiteX0" fmla="*/ 1335037 w 3283339"/>
              <a:gd name="connsiteY0" fmla="*/ 112 h 2738219"/>
              <a:gd name="connsiteX1" fmla="*/ 4712 w 3283339"/>
              <a:gd name="connsiteY1" fmla="*/ 1170100 h 2738219"/>
              <a:gd name="connsiteX2" fmla="*/ 860374 w 3283339"/>
              <a:gd name="connsiteY2" fmla="*/ 2660762 h 2738219"/>
              <a:gd name="connsiteX3" fmla="*/ 3278137 w 3283339"/>
              <a:gd name="connsiteY3" fmla="*/ 2225787 h 2738219"/>
              <a:gd name="connsiteX4" fmla="*/ 2549474 w 3283339"/>
              <a:gd name="connsiteY4" fmla="*/ 971662 h 2738219"/>
              <a:gd name="connsiteX5" fmla="*/ 1335037 w 3283339"/>
              <a:gd name="connsiteY5" fmla="*/ 112 h 2738219"/>
              <a:gd name="connsiteX0" fmla="*/ 1336799 w 3285101"/>
              <a:gd name="connsiteY0" fmla="*/ 112 h 2767524"/>
              <a:gd name="connsiteX1" fmla="*/ 6474 w 3285101"/>
              <a:gd name="connsiteY1" fmla="*/ 1170100 h 2767524"/>
              <a:gd name="connsiteX2" fmla="*/ 862136 w 3285101"/>
              <a:gd name="connsiteY2" fmla="*/ 2660762 h 2767524"/>
              <a:gd name="connsiteX3" fmla="*/ 3279899 w 3285101"/>
              <a:gd name="connsiteY3" fmla="*/ 2225787 h 2767524"/>
              <a:gd name="connsiteX4" fmla="*/ 2551236 w 3285101"/>
              <a:gd name="connsiteY4" fmla="*/ 971662 h 2767524"/>
              <a:gd name="connsiteX5" fmla="*/ 1336799 w 3285101"/>
              <a:gd name="connsiteY5" fmla="*/ 112 h 276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5101" h="2767524">
                <a:moveTo>
                  <a:pt x="1336799" y="112"/>
                </a:moveTo>
                <a:cubicBezTo>
                  <a:pt x="469760" y="9372"/>
                  <a:pt x="57009" y="521870"/>
                  <a:pt x="6474" y="1170100"/>
                </a:cubicBezTo>
                <a:cubicBezTo>
                  <a:pt x="-44061" y="1818330"/>
                  <a:pt x="197503" y="2418139"/>
                  <a:pt x="862136" y="2660762"/>
                </a:cubicBezTo>
                <a:cubicBezTo>
                  <a:pt x="1526769" y="2903385"/>
                  <a:pt x="3217457" y="2721616"/>
                  <a:pt x="3279899" y="2225787"/>
                </a:cubicBezTo>
                <a:cubicBezTo>
                  <a:pt x="3342341" y="1729958"/>
                  <a:pt x="2827461" y="1390233"/>
                  <a:pt x="2551236" y="971662"/>
                </a:cubicBezTo>
                <a:cubicBezTo>
                  <a:pt x="2275011" y="553091"/>
                  <a:pt x="2203838" y="-9148"/>
                  <a:pt x="1336799" y="112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  <a:alpha val="4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881122" y="5128722"/>
                <a:ext cx="911897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/>
                        </a:rPr>
                        <m:t>𝜒</m:t>
                      </m:r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latin typeface="Cambria Math"/>
                            </a:rPr>
                            <m:t>𝐴</m:t>
                          </m:r>
                          <m:r>
                            <a:rPr lang="en-US" sz="4400" i="1">
                              <a:latin typeface="Cambria Math"/>
                            </a:rPr>
                            <m:t>∪</m:t>
                          </m:r>
                          <m:r>
                            <a:rPr lang="en-US" sz="4400" i="1"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US" sz="4400" i="1">
                          <a:latin typeface="Cambria Math"/>
                        </a:rPr>
                        <m:t>=</m:t>
                      </m:r>
                      <m:r>
                        <a:rPr lang="en-US" sz="4400" i="1">
                          <a:latin typeface="Cambria Math"/>
                        </a:rPr>
                        <m:t>𝜒</m:t>
                      </m:r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en-US" sz="4400" i="1">
                          <a:latin typeface="Cambria Math"/>
                        </a:rPr>
                        <m:t>+</m:t>
                      </m:r>
                      <m:r>
                        <a:rPr lang="en-US" sz="4400" i="1">
                          <a:latin typeface="Cambria Math"/>
                        </a:rPr>
                        <m:t>𝜒</m:t>
                      </m:r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US" sz="4400" i="1">
                          <a:latin typeface="Cambria Math"/>
                        </a:rPr>
                        <m:t>−</m:t>
                      </m:r>
                      <m:r>
                        <a:rPr lang="en-US" sz="4400" i="1">
                          <a:latin typeface="Cambria Math"/>
                        </a:rPr>
                        <m:t>𝜒</m:t>
                      </m:r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latin typeface="Cambria Math"/>
                            </a:rPr>
                            <m:t>𝐴</m:t>
                          </m:r>
                          <m:r>
                            <a:rPr lang="en-US" sz="4400" i="1">
                              <a:latin typeface="Cambria Math"/>
                            </a:rPr>
                            <m:t>∩</m:t>
                          </m:r>
                          <m:r>
                            <a:rPr lang="en-US" sz="4400" i="1">
                              <a:latin typeface="Cambria Math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1122" y="5128722"/>
                <a:ext cx="9118971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291016" y="3184601"/>
                <a:ext cx="71968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48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1016" y="3184601"/>
                <a:ext cx="719684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562677" y="2344122"/>
                <a:ext cx="74462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4800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2677" y="2344122"/>
                <a:ext cx="744626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276601" y="5943600"/>
                <a:ext cx="54373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36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1" y="5943600"/>
                <a:ext cx="543739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291016" y="5943600"/>
                <a:ext cx="6335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6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1016" y="5943600"/>
                <a:ext cx="633507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181600" y="5943600"/>
                <a:ext cx="54373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36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5943600"/>
                <a:ext cx="543739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148293" y="5943600"/>
                <a:ext cx="6335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36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8293" y="5943600"/>
                <a:ext cx="633507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000061" y="5943600"/>
                <a:ext cx="54373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36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0061" y="5943600"/>
                <a:ext cx="543739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977093" y="5943600"/>
                <a:ext cx="6335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36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7093" y="5943600"/>
                <a:ext cx="633507" cy="646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9438461" y="5943600"/>
                <a:ext cx="54373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36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8461" y="5943600"/>
                <a:ext cx="543739" cy="6463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609600" y="381000"/>
            <a:ext cx="1097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5"/>
                </a:solidFill>
              </a:rPr>
              <a:t>Euler characteristic extends our intuition of </a:t>
            </a:r>
            <a:r>
              <a:rPr lang="en-US" sz="4800" b="1" i="1" dirty="0">
                <a:solidFill>
                  <a:schemeClr val="accent5"/>
                </a:solidFill>
              </a:rPr>
              <a:t>counting</a:t>
            </a:r>
            <a:r>
              <a:rPr lang="en-US" sz="4800" b="1" dirty="0">
                <a:solidFill>
                  <a:schemeClr val="accent5"/>
                </a:solidFill>
              </a:rPr>
              <a:t>.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7324725" y="2981325"/>
            <a:ext cx="264319" cy="6096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5697141" y="2707713"/>
            <a:ext cx="453812" cy="75105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4618143" y="2691606"/>
            <a:ext cx="228600" cy="228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993466" y="4348311"/>
            <a:ext cx="228600" cy="228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578263" y="3339121"/>
            <a:ext cx="228600" cy="228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6035463" y="2598509"/>
            <a:ext cx="228600" cy="228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7212794" y="2876153"/>
            <a:ext cx="228600" cy="228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Isosceles Triangle 3"/>
          <p:cNvSpPr/>
          <p:nvPr/>
        </p:nvSpPr>
        <p:spPr>
          <a:xfrm rot="3231684">
            <a:off x="5432454" y="3802535"/>
            <a:ext cx="681889" cy="1102152"/>
          </a:xfrm>
          <a:custGeom>
            <a:avLst/>
            <a:gdLst>
              <a:gd name="connsiteX0" fmla="*/ 0 w 680716"/>
              <a:gd name="connsiteY0" fmla="*/ 734402 h 734402"/>
              <a:gd name="connsiteX1" fmla="*/ 340358 w 680716"/>
              <a:gd name="connsiteY1" fmla="*/ 0 h 734402"/>
              <a:gd name="connsiteX2" fmla="*/ 680716 w 680716"/>
              <a:gd name="connsiteY2" fmla="*/ 734402 h 734402"/>
              <a:gd name="connsiteX3" fmla="*/ 0 w 680716"/>
              <a:gd name="connsiteY3" fmla="*/ 734402 h 734402"/>
              <a:gd name="connsiteX0" fmla="*/ 0 w 681889"/>
              <a:gd name="connsiteY0" fmla="*/ 734402 h 734402"/>
              <a:gd name="connsiteX1" fmla="*/ 340358 w 681889"/>
              <a:gd name="connsiteY1" fmla="*/ 0 h 734402"/>
              <a:gd name="connsiteX2" fmla="*/ 681889 w 681889"/>
              <a:gd name="connsiteY2" fmla="*/ 490528 h 734402"/>
              <a:gd name="connsiteX3" fmla="*/ 0 w 681889"/>
              <a:gd name="connsiteY3" fmla="*/ 734402 h 734402"/>
              <a:gd name="connsiteX0" fmla="*/ 0 w 681889"/>
              <a:gd name="connsiteY0" fmla="*/ 1102152 h 1102152"/>
              <a:gd name="connsiteX1" fmla="*/ 381864 w 681889"/>
              <a:gd name="connsiteY1" fmla="*/ 0 h 1102152"/>
              <a:gd name="connsiteX2" fmla="*/ 681889 w 681889"/>
              <a:gd name="connsiteY2" fmla="*/ 858278 h 1102152"/>
              <a:gd name="connsiteX3" fmla="*/ 0 w 681889"/>
              <a:gd name="connsiteY3" fmla="*/ 1102152 h 1102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1889" h="1102152">
                <a:moveTo>
                  <a:pt x="0" y="1102152"/>
                </a:moveTo>
                <a:lnTo>
                  <a:pt x="381864" y="0"/>
                </a:lnTo>
                <a:lnTo>
                  <a:pt x="681889" y="858278"/>
                </a:lnTo>
                <a:lnTo>
                  <a:pt x="0" y="1102152"/>
                </a:lnTo>
                <a:close/>
              </a:path>
            </a:pathLst>
          </a:custGeom>
          <a:solidFill>
            <a:schemeClr val="accent5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5025751" y="4289851"/>
            <a:ext cx="228600" cy="228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131904" y="3941773"/>
            <a:ext cx="228600" cy="228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5622316" y="4697489"/>
            <a:ext cx="228600" cy="228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7467600" y="3458766"/>
            <a:ext cx="228600" cy="228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0811149" y="5492940"/>
            <a:ext cx="92365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>
                <a:solidFill>
                  <a:schemeClr val="accent3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</a:rPr>
              <a:t>✔</a:t>
            </a:r>
            <a:endParaRPr lang="en-US" sz="7200" dirty="0">
              <a:solidFill>
                <a:schemeClr val="accent3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54010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4" grpId="0"/>
      <p:bldP spid="17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276601" y="5943600"/>
                <a:ext cx="54373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36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1" y="5943600"/>
                <a:ext cx="543739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291016" y="5943600"/>
                <a:ext cx="6335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6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1016" y="5943600"/>
                <a:ext cx="633507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181600" y="5943600"/>
                <a:ext cx="54373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36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5943600"/>
                <a:ext cx="543739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148293" y="5943600"/>
                <a:ext cx="6335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36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8293" y="5943600"/>
                <a:ext cx="633507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000061" y="5943600"/>
                <a:ext cx="54373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36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0061" y="5943600"/>
                <a:ext cx="543739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977093" y="5943600"/>
                <a:ext cx="6335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36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7093" y="5943600"/>
                <a:ext cx="633507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9438461" y="5943600"/>
                <a:ext cx="54373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36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8461" y="5943600"/>
                <a:ext cx="543739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10811149" y="5492940"/>
            <a:ext cx="92365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>
                <a:solidFill>
                  <a:schemeClr val="accent3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</a:rPr>
              <a:t>✔</a:t>
            </a:r>
            <a:endParaRPr lang="en-US" sz="7200" dirty="0">
              <a:solidFill>
                <a:schemeClr val="accent3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5426501" y="2196710"/>
            <a:ext cx="2647953" cy="2622115"/>
          </a:xfrm>
          <a:custGeom>
            <a:avLst/>
            <a:gdLst>
              <a:gd name="connsiteX0" fmla="*/ 0 w 2768600"/>
              <a:gd name="connsiteY0" fmla="*/ 1460500 h 2667000"/>
              <a:gd name="connsiteX1" fmla="*/ 736600 w 2768600"/>
              <a:gd name="connsiteY1" fmla="*/ 0 h 2667000"/>
              <a:gd name="connsiteX2" fmla="*/ 2768600 w 2768600"/>
              <a:gd name="connsiteY2" fmla="*/ 558800 h 2667000"/>
              <a:gd name="connsiteX3" fmla="*/ 1930400 w 2768600"/>
              <a:gd name="connsiteY3" fmla="*/ 2667000 h 2667000"/>
              <a:gd name="connsiteX4" fmla="*/ 0 w 2768600"/>
              <a:gd name="connsiteY4" fmla="*/ 1460500 h 2667000"/>
              <a:gd name="connsiteX0" fmla="*/ 46620 w 2815220"/>
              <a:gd name="connsiteY0" fmla="*/ 1460500 h 2683528"/>
              <a:gd name="connsiteX1" fmla="*/ 783220 w 2815220"/>
              <a:gd name="connsiteY1" fmla="*/ 0 h 2683528"/>
              <a:gd name="connsiteX2" fmla="*/ 2815220 w 2815220"/>
              <a:gd name="connsiteY2" fmla="*/ 558800 h 2683528"/>
              <a:gd name="connsiteX3" fmla="*/ 1977020 w 2815220"/>
              <a:gd name="connsiteY3" fmla="*/ 2667000 h 2683528"/>
              <a:gd name="connsiteX4" fmla="*/ 46620 w 2815220"/>
              <a:gd name="connsiteY4" fmla="*/ 1460500 h 2683528"/>
              <a:gd name="connsiteX0" fmla="*/ 65338 w 2833938"/>
              <a:gd name="connsiteY0" fmla="*/ 1479944 h 2702972"/>
              <a:gd name="connsiteX1" fmla="*/ 801938 w 2833938"/>
              <a:gd name="connsiteY1" fmla="*/ 19444 h 2702972"/>
              <a:gd name="connsiteX2" fmla="*/ 2833938 w 2833938"/>
              <a:gd name="connsiteY2" fmla="*/ 578244 h 2702972"/>
              <a:gd name="connsiteX3" fmla="*/ 1995738 w 2833938"/>
              <a:gd name="connsiteY3" fmla="*/ 2686444 h 2702972"/>
              <a:gd name="connsiteX4" fmla="*/ 65338 w 2833938"/>
              <a:gd name="connsiteY4" fmla="*/ 1479944 h 2702972"/>
              <a:gd name="connsiteX0" fmla="*/ 65338 w 3054805"/>
              <a:gd name="connsiteY0" fmla="*/ 1479944 h 2702972"/>
              <a:gd name="connsiteX1" fmla="*/ 801938 w 3054805"/>
              <a:gd name="connsiteY1" fmla="*/ 19444 h 2702972"/>
              <a:gd name="connsiteX2" fmla="*/ 2833938 w 3054805"/>
              <a:gd name="connsiteY2" fmla="*/ 578244 h 2702972"/>
              <a:gd name="connsiteX3" fmla="*/ 1995738 w 3054805"/>
              <a:gd name="connsiteY3" fmla="*/ 2686444 h 2702972"/>
              <a:gd name="connsiteX4" fmla="*/ 65338 w 3054805"/>
              <a:gd name="connsiteY4" fmla="*/ 1479944 h 2702972"/>
              <a:gd name="connsiteX0" fmla="*/ 65338 w 2874391"/>
              <a:gd name="connsiteY0" fmla="*/ 1479944 h 2702972"/>
              <a:gd name="connsiteX1" fmla="*/ 801938 w 2874391"/>
              <a:gd name="connsiteY1" fmla="*/ 19444 h 2702972"/>
              <a:gd name="connsiteX2" fmla="*/ 2833938 w 2874391"/>
              <a:gd name="connsiteY2" fmla="*/ 578244 h 2702972"/>
              <a:gd name="connsiteX3" fmla="*/ 1995738 w 2874391"/>
              <a:gd name="connsiteY3" fmla="*/ 2686444 h 2702972"/>
              <a:gd name="connsiteX4" fmla="*/ 65338 w 2874391"/>
              <a:gd name="connsiteY4" fmla="*/ 1479944 h 2702972"/>
              <a:gd name="connsiteX0" fmla="*/ 60263 w 2861998"/>
              <a:gd name="connsiteY0" fmla="*/ 1480003 h 2728099"/>
              <a:gd name="connsiteX1" fmla="*/ 796863 w 2861998"/>
              <a:gd name="connsiteY1" fmla="*/ 19503 h 2728099"/>
              <a:gd name="connsiteX2" fmla="*/ 2828863 w 2861998"/>
              <a:gd name="connsiteY2" fmla="*/ 578303 h 2728099"/>
              <a:gd name="connsiteX3" fmla="*/ 1914463 w 2861998"/>
              <a:gd name="connsiteY3" fmla="*/ 2711903 h 2728099"/>
              <a:gd name="connsiteX4" fmla="*/ 60263 w 2861998"/>
              <a:gd name="connsiteY4" fmla="*/ 1480003 h 2728099"/>
              <a:gd name="connsiteX0" fmla="*/ 39755 w 2587316"/>
              <a:gd name="connsiteY0" fmla="*/ 1499326 h 2746631"/>
              <a:gd name="connsiteX1" fmla="*/ 776355 w 2587316"/>
              <a:gd name="connsiteY1" fmla="*/ 38826 h 2746631"/>
              <a:gd name="connsiteX2" fmla="*/ 2541655 w 2587316"/>
              <a:gd name="connsiteY2" fmla="*/ 623026 h 2746631"/>
              <a:gd name="connsiteX3" fmla="*/ 1893955 w 2587316"/>
              <a:gd name="connsiteY3" fmla="*/ 2731226 h 2746631"/>
              <a:gd name="connsiteX4" fmla="*/ 39755 w 2587316"/>
              <a:gd name="connsiteY4" fmla="*/ 1499326 h 2746631"/>
              <a:gd name="connsiteX0" fmla="*/ 39755 w 2615165"/>
              <a:gd name="connsiteY0" fmla="*/ 1531561 h 2778866"/>
              <a:gd name="connsiteX1" fmla="*/ 776355 w 2615165"/>
              <a:gd name="connsiteY1" fmla="*/ 71061 h 2778866"/>
              <a:gd name="connsiteX2" fmla="*/ 2541655 w 2615165"/>
              <a:gd name="connsiteY2" fmla="*/ 655261 h 2778866"/>
              <a:gd name="connsiteX3" fmla="*/ 1893955 w 2615165"/>
              <a:gd name="connsiteY3" fmla="*/ 2763461 h 2778866"/>
              <a:gd name="connsiteX4" fmla="*/ 39755 w 2615165"/>
              <a:gd name="connsiteY4" fmla="*/ 1531561 h 2778866"/>
              <a:gd name="connsiteX0" fmla="*/ 39639 w 2603425"/>
              <a:gd name="connsiteY0" fmla="*/ 1518272 h 2764039"/>
              <a:gd name="connsiteX1" fmla="*/ 776239 w 2603425"/>
              <a:gd name="connsiteY1" fmla="*/ 57772 h 2764039"/>
              <a:gd name="connsiteX2" fmla="*/ 2528839 w 2603425"/>
              <a:gd name="connsiteY2" fmla="*/ 692772 h 2764039"/>
              <a:gd name="connsiteX3" fmla="*/ 1893839 w 2603425"/>
              <a:gd name="connsiteY3" fmla="*/ 2750172 h 2764039"/>
              <a:gd name="connsiteX4" fmla="*/ 39639 w 2603425"/>
              <a:gd name="connsiteY4" fmla="*/ 1518272 h 2764039"/>
              <a:gd name="connsiteX0" fmla="*/ 29666 w 2559442"/>
              <a:gd name="connsiteY0" fmla="*/ 1386141 h 2631663"/>
              <a:gd name="connsiteX1" fmla="*/ 867866 w 2559442"/>
              <a:gd name="connsiteY1" fmla="*/ 39941 h 2631663"/>
              <a:gd name="connsiteX2" fmla="*/ 2518866 w 2559442"/>
              <a:gd name="connsiteY2" fmla="*/ 560641 h 2631663"/>
              <a:gd name="connsiteX3" fmla="*/ 1883866 w 2559442"/>
              <a:gd name="connsiteY3" fmla="*/ 2618041 h 2631663"/>
              <a:gd name="connsiteX4" fmla="*/ 29666 w 2559442"/>
              <a:gd name="connsiteY4" fmla="*/ 1386141 h 2631663"/>
              <a:gd name="connsiteX0" fmla="*/ 39718 w 2569494"/>
              <a:gd name="connsiteY0" fmla="*/ 1381348 h 2626870"/>
              <a:gd name="connsiteX1" fmla="*/ 877918 w 2569494"/>
              <a:gd name="connsiteY1" fmla="*/ 35148 h 2626870"/>
              <a:gd name="connsiteX2" fmla="*/ 2528918 w 2569494"/>
              <a:gd name="connsiteY2" fmla="*/ 555848 h 2626870"/>
              <a:gd name="connsiteX3" fmla="*/ 1893918 w 2569494"/>
              <a:gd name="connsiteY3" fmla="*/ 2613248 h 2626870"/>
              <a:gd name="connsiteX4" fmla="*/ 39718 w 2569494"/>
              <a:gd name="connsiteY4" fmla="*/ 1381348 h 2626870"/>
              <a:gd name="connsiteX0" fmla="*/ 30994 w 2522244"/>
              <a:gd name="connsiteY0" fmla="*/ 1359133 h 2629015"/>
              <a:gd name="connsiteX1" fmla="*/ 831094 w 2522244"/>
              <a:gd name="connsiteY1" fmla="*/ 38333 h 2629015"/>
              <a:gd name="connsiteX2" fmla="*/ 2482094 w 2522244"/>
              <a:gd name="connsiteY2" fmla="*/ 559033 h 2629015"/>
              <a:gd name="connsiteX3" fmla="*/ 1847094 w 2522244"/>
              <a:gd name="connsiteY3" fmla="*/ 2616433 h 2629015"/>
              <a:gd name="connsiteX4" fmla="*/ 30994 w 2522244"/>
              <a:gd name="connsiteY4" fmla="*/ 1359133 h 2629015"/>
              <a:gd name="connsiteX0" fmla="*/ 42439 w 2533689"/>
              <a:gd name="connsiteY0" fmla="*/ 1359133 h 2630297"/>
              <a:gd name="connsiteX1" fmla="*/ 842539 w 2533689"/>
              <a:gd name="connsiteY1" fmla="*/ 38333 h 2630297"/>
              <a:gd name="connsiteX2" fmla="*/ 2493539 w 2533689"/>
              <a:gd name="connsiteY2" fmla="*/ 559033 h 2630297"/>
              <a:gd name="connsiteX3" fmla="*/ 1858539 w 2533689"/>
              <a:gd name="connsiteY3" fmla="*/ 2616433 h 2630297"/>
              <a:gd name="connsiteX4" fmla="*/ 42439 w 2533689"/>
              <a:gd name="connsiteY4" fmla="*/ 1359133 h 2630297"/>
              <a:gd name="connsiteX0" fmla="*/ 30387 w 2520042"/>
              <a:gd name="connsiteY0" fmla="*/ 1358186 h 2565225"/>
              <a:gd name="connsiteX1" fmla="*/ 830487 w 2520042"/>
              <a:gd name="connsiteY1" fmla="*/ 37386 h 2565225"/>
              <a:gd name="connsiteX2" fmla="*/ 2481487 w 2520042"/>
              <a:gd name="connsiteY2" fmla="*/ 558086 h 2565225"/>
              <a:gd name="connsiteX3" fmla="*/ 1833787 w 2520042"/>
              <a:gd name="connsiteY3" fmla="*/ 2551986 h 2565225"/>
              <a:gd name="connsiteX4" fmla="*/ 30387 w 2520042"/>
              <a:gd name="connsiteY4" fmla="*/ 1358186 h 2565225"/>
              <a:gd name="connsiteX0" fmla="*/ 30387 w 2532206"/>
              <a:gd name="connsiteY0" fmla="*/ 1358186 h 2563066"/>
              <a:gd name="connsiteX1" fmla="*/ 830487 w 2532206"/>
              <a:gd name="connsiteY1" fmla="*/ 37386 h 2563066"/>
              <a:gd name="connsiteX2" fmla="*/ 2481487 w 2532206"/>
              <a:gd name="connsiteY2" fmla="*/ 558086 h 2563066"/>
              <a:gd name="connsiteX3" fmla="*/ 1833787 w 2532206"/>
              <a:gd name="connsiteY3" fmla="*/ 2551986 h 2563066"/>
              <a:gd name="connsiteX4" fmla="*/ 30387 w 2532206"/>
              <a:gd name="connsiteY4" fmla="*/ 1358186 h 2563066"/>
              <a:gd name="connsiteX0" fmla="*/ 33588 w 2441443"/>
              <a:gd name="connsiteY0" fmla="*/ 1398671 h 2569296"/>
              <a:gd name="connsiteX1" fmla="*/ 752725 w 2441443"/>
              <a:gd name="connsiteY1" fmla="*/ 39771 h 2569296"/>
              <a:gd name="connsiteX2" fmla="*/ 2403725 w 2441443"/>
              <a:gd name="connsiteY2" fmla="*/ 560471 h 2569296"/>
              <a:gd name="connsiteX3" fmla="*/ 1756025 w 2441443"/>
              <a:gd name="connsiteY3" fmla="*/ 2554371 h 2569296"/>
              <a:gd name="connsiteX4" fmla="*/ 33588 w 2441443"/>
              <a:gd name="connsiteY4" fmla="*/ 1398671 h 2569296"/>
              <a:gd name="connsiteX0" fmla="*/ 272914 w 2680769"/>
              <a:gd name="connsiteY0" fmla="*/ 1398671 h 2567398"/>
              <a:gd name="connsiteX1" fmla="*/ 992051 w 2680769"/>
              <a:gd name="connsiteY1" fmla="*/ 39771 h 2567398"/>
              <a:gd name="connsiteX2" fmla="*/ 2643051 w 2680769"/>
              <a:gd name="connsiteY2" fmla="*/ 560471 h 2567398"/>
              <a:gd name="connsiteX3" fmla="*/ 1995351 w 2680769"/>
              <a:gd name="connsiteY3" fmla="*/ 2554371 h 2567398"/>
              <a:gd name="connsiteX4" fmla="*/ 272914 w 2680769"/>
              <a:gd name="connsiteY4" fmla="*/ 1398671 h 2567398"/>
              <a:gd name="connsiteX0" fmla="*/ 302292 w 2508186"/>
              <a:gd name="connsiteY0" fmla="*/ 1449307 h 2572382"/>
              <a:gd name="connsiteX1" fmla="*/ 821404 w 2508186"/>
              <a:gd name="connsiteY1" fmla="*/ 42782 h 2572382"/>
              <a:gd name="connsiteX2" fmla="*/ 2472404 w 2508186"/>
              <a:gd name="connsiteY2" fmla="*/ 563482 h 2572382"/>
              <a:gd name="connsiteX3" fmla="*/ 1824704 w 2508186"/>
              <a:gd name="connsiteY3" fmla="*/ 2557382 h 2572382"/>
              <a:gd name="connsiteX4" fmla="*/ 302292 w 2508186"/>
              <a:gd name="connsiteY4" fmla="*/ 1449307 h 2572382"/>
              <a:gd name="connsiteX0" fmla="*/ 385479 w 2591373"/>
              <a:gd name="connsiteY0" fmla="*/ 1449307 h 2570994"/>
              <a:gd name="connsiteX1" fmla="*/ 904591 w 2591373"/>
              <a:gd name="connsiteY1" fmla="*/ 42782 h 2570994"/>
              <a:gd name="connsiteX2" fmla="*/ 2555591 w 2591373"/>
              <a:gd name="connsiteY2" fmla="*/ 563482 h 2570994"/>
              <a:gd name="connsiteX3" fmla="*/ 1907891 w 2591373"/>
              <a:gd name="connsiteY3" fmla="*/ 2557382 h 2570994"/>
              <a:gd name="connsiteX4" fmla="*/ 385479 w 2591373"/>
              <a:gd name="connsiteY4" fmla="*/ 1449307 h 2570994"/>
              <a:gd name="connsiteX0" fmla="*/ 38235 w 2238452"/>
              <a:gd name="connsiteY0" fmla="*/ 1449307 h 2551189"/>
              <a:gd name="connsiteX1" fmla="*/ 557347 w 2238452"/>
              <a:gd name="connsiteY1" fmla="*/ 42782 h 2551189"/>
              <a:gd name="connsiteX2" fmla="*/ 2208347 w 2238452"/>
              <a:gd name="connsiteY2" fmla="*/ 563482 h 2551189"/>
              <a:gd name="connsiteX3" fmla="*/ 1446347 w 2238452"/>
              <a:gd name="connsiteY3" fmla="*/ 2533570 h 2551189"/>
              <a:gd name="connsiteX4" fmla="*/ 38235 w 2238452"/>
              <a:gd name="connsiteY4" fmla="*/ 1449307 h 2551189"/>
              <a:gd name="connsiteX0" fmla="*/ 38235 w 2251721"/>
              <a:gd name="connsiteY0" fmla="*/ 1449307 h 2570007"/>
              <a:gd name="connsiteX1" fmla="*/ 557347 w 2251721"/>
              <a:gd name="connsiteY1" fmla="*/ 42782 h 2570007"/>
              <a:gd name="connsiteX2" fmla="*/ 2208347 w 2251721"/>
              <a:gd name="connsiteY2" fmla="*/ 563482 h 2570007"/>
              <a:gd name="connsiteX3" fmla="*/ 1446347 w 2251721"/>
              <a:gd name="connsiteY3" fmla="*/ 2533570 h 2570007"/>
              <a:gd name="connsiteX4" fmla="*/ 38235 w 2251721"/>
              <a:gd name="connsiteY4" fmla="*/ 1449307 h 2570007"/>
              <a:gd name="connsiteX0" fmla="*/ 287794 w 2501280"/>
              <a:gd name="connsiteY0" fmla="*/ 1449307 h 2570007"/>
              <a:gd name="connsiteX1" fmla="*/ 806906 w 2501280"/>
              <a:gd name="connsiteY1" fmla="*/ 42782 h 2570007"/>
              <a:gd name="connsiteX2" fmla="*/ 2457906 w 2501280"/>
              <a:gd name="connsiteY2" fmla="*/ 563482 h 2570007"/>
              <a:gd name="connsiteX3" fmla="*/ 1695906 w 2501280"/>
              <a:gd name="connsiteY3" fmla="*/ 2533570 h 2570007"/>
              <a:gd name="connsiteX4" fmla="*/ 287794 w 2501280"/>
              <a:gd name="connsiteY4" fmla="*/ 1449307 h 2570007"/>
              <a:gd name="connsiteX0" fmla="*/ 325260 w 2538746"/>
              <a:gd name="connsiteY0" fmla="*/ 1451127 h 2571827"/>
              <a:gd name="connsiteX1" fmla="*/ 844372 w 2538746"/>
              <a:gd name="connsiteY1" fmla="*/ 44602 h 2571827"/>
              <a:gd name="connsiteX2" fmla="*/ 2495372 w 2538746"/>
              <a:gd name="connsiteY2" fmla="*/ 565302 h 2571827"/>
              <a:gd name="connsiteX3" fmla="*/ 1733372 w 2538746"/>
              <a:gd name="connsiteY3" fmla="*/ 2535390 h 2571827"/>
              <a:gd name="connsiteX4" fmla="*/ 325260 w 2538746"/>
              <a:gd name="connsiteY4" fmla="*/ 1451127 h 2571827"/>
              <a:gd name="connsiteX0" fmla="*/ 325260 w 2538746"/>
              <a:gd name="connsiteY0" fmla="*/ 1469419 h 2590119"/>
              <a:gd name="connsiteX1" fmla="*/ 844372 w 2538746"/>
              <a:gd name="connsiteY1" fmla="*/ 62894 h 2590119"/>
              <a:gd name="connsiteX2" fmla="*/ 2495372 w 2538746"/>
              <a:gd name="connsiteY2" fmla="*/ 583594 h 2590119"/>
              <a:gd name="connsiteX3" fmla="*/ 1733372 w 2538746"/>
              <a:gd name="connsiteY3" fmla="*/ 2553682 h 2590119"/>
              <a:gd name="connsiteX4" fmla="*/ 325260 w 2538746"/>
              <a:gd name="connsiteY4" fmla="*/ 1469419 h 2590119"/>
              <a:gd name="connsiteX0" fmla="*/ 325260 w 2538746"/>
              <a:gd name="connsiteY0" fmla="*/ 1451128 h 2571828"/>
              <a:gd name="connsiteX1" fmla="*/ 844372 w 2538746"/>
              <a:gd name="connsiteY1" fmla="*/ 44603 h 2571828"/>
              <a:gd name="connsiteX2" fmla="*/ 2495372 w 2538746"/>
              <a:gd name="connsiteY2" fmla="*/ 565303 h 2571828"/>
              <a:gd name="connsiteX3" fmla="*/ 1733372 w 2538746"/>
              <a:gd name="connsiteY3" fmla="*/ 2535391 h 2571828"/>
              <a:gd name="connsiteX4" fmla="*/ 325260 w 2538746"/>
              <a:gd name="connsiteY4" fmla="*/ 1451128 h 2571828"/>
              <a:gd name="connsiteX0" fmla="*/ 325260 w 2538746"/>
              <a:gd name="connsiteY0" fmla="*/ 1451128 h 2571828"/>
              <a:gd name="connsiteX1" fmla="*/ 844372 w 2538746"/>
              <a:gd name="connsiteY1" fmla="*/ 44603 h 2571828"/>
              <a:gd name="connsiteX2" fmla="*/ 2495372 w 2538746"/>
              <a:gd name="connsiteY2" fmla="*/ 565303 h 2571828"/>
              <a:gd name="connsiteX3" fmla="*/ 1733372 w 2538746"/>
              <a:gd name="connsiteY3" fmla="*/ 2535391 h 2571828"/>
              <a:gd name="connsiteX4" fmla="*/ 325260 w 2538746"/>
              <a:gd name="connsiteY4" fmla="*/ 1451128 h 2571828"/>
              <a:gd name="connsiteX0" fmla="*/ 325260 w 2647953"/>
              <a:gd name="connsiteY0" fmla="*/ 1495923 h 2622115"/>
              <a:gd name="connsiteX1" fmla="*/ 844372 w 2647953"/>
              <a:gd name="connsiteY1" fmla="*/ 89398 h 2622115"/>
              <a:gd name="connsiteX2" fmla="*/ 2495372 w 2647953"/>
              <a:gd name="connsiteY2" fmla="*/ 610098 h 2622115"/>
              <a:gd name="connsiteX3" fmla="*/ 1733372 w 2647953"/>
              <a:gd name="connsiteY3" fmla="*/ 2580186 h 2622115"/>
              <a:gd name="connsiteX4" fmla="*/ 325260 w 2647953"/>
              <a:gd name="connsiteY4" fmla="*/ 1495923 h 2622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7953" h="2622115">
                <a:moveTo>
                  <a:pt x="325260" y="1495923"/>
                </a:moveTo>
                <a:cubicBezTo>
                  <a:pt x="-422982" y="1595142"/>
                  <a:pt x="277899" y="241798"/>
                  <a:pt x="844372" y="89398"/>
                </a:cubicBezTo>
                <a:cubicBezTo>
                  <a:pt x="1410845" y="-63002"/>
                  <a:pt x="2051930" y="-94752"/>
                  <a:pt x="2495372" y="610098"/>
                </a:cubicBezTo>
                <a:cubicBezTo>
                  <a:pt x="2938814" y="1314948"/>
                  <a:pt x="2333182" y="2899273"/>
                  <a:pt x="1733372" y="2580186"/>
                </a:cubicBezTo>
                <a:cubicBezTo>
                  <a:pt x="1133562" y="2261099"/>
                  <a:pt x="1073502" y="1396704"/>
                  <a:pt x="325260" y="1495923"/>
                </a:cubicBezTo>
                <a:close/>
              </a:path>
            </a:pathLst>
          </a:custGeom>
          <a:solidFill>
            <a:schemeClr val="accent3">
              <a:alpha val="40000"/>
            </a:schemeClr>
          </a:solidFill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139236" y="2267832"/>
            <a:ext cx="3285101" cy="2767524"/>
          </a:xfrm>
          <a:custGeom>
            <a:avLst/>
            <a:gdLst>
              <a:gd name="connsiteX0" fmla="*/ 1320800 w 3390900"/>
              <a:gd name="connsiteY0" fmla="*/ 0 h 2857500"/>
              <a:gd name="connsiteX1" fmla="*/ 0 w 3390900"/>
              <a:gd name="connsiteY1" fmla="*/ 1270000 h 2857500"/>
              <a:gd name="connsiteX2" fmla="*/ 850900 w 3390900"/>
              <a:gd name="connsiteY2" fmla="*/ 2857500 h 2857500"/>
              <a:gd name="connsiteX3" fmla="*/ 3390900 w 3390900"/>
              <a:gd name="connsiteY3" fmla="*/ 2616200 h 2857500"/>
              <a:gd name="connsiteX4" fmla="*/ 2540000 w 3390900"/>
              <a:gd name="connsiteY4" fmla="*/ 1028700 h 2857500"/>
              <a:gd name="connsiteX5" fmla="*/ 1320800 w 3390900"/>
              <a:gd name="connsiteY5" fmla="*/ 0 h 2857500"/>
              <a:gd name="connsiteX0" fmla="*/ 1320800 w 3390900"/>
              <a:gd name="connsiteY0" fmla="*/ 0 h 2857500"/>
              <a:gd name="connsiteX1" fmla="*/ 0 w 3390900"/>
              <a:gd name="connsiteY1" fmla="*/ 1270000 h 2857500"/>
              <a:gd name="connsiteX2" fmla="*/ 850900 w 3390900"/>
              <a:gd name="connsiteY2" fmla="*/ 2857500 h 2857500"/>
              <a:gd name="connsiteX3" fmla="*/ 3390900 w 3390900"/>
              <a:gd name="connsiteY3" fmla="*/ 2616200 h 2857500"/>
              <a:gd name="connsiteX4" fmla="*/ 2540000 w 3390900"/>
              <a:gd name="connsiteY4" fmla="*/ 1028700 h 2857500"/>
              <a:gd name="connsiteX5" fmla="*/ 1320800 w 3390900"/>
              <a:gd name="connsiteY5" fmla="*/ 0 h 2857500"/>
              <a:gd name="connsiteX0" fmla="*/ 1320800 w 3390900"/>
              <a:gd name="connsiteY0" fmla="*/ 0 h 2857500"/>
              <a:gd name="connsiteX1" fmla="*/ 0 w 3390900"/>
              <a:gd name="connsiteY1" fmla="*/ 1270000 h 2857500"/>
              <a:gd name="connsiteX2" fmla="*/ 850900 w 3390900"/>
              <a:gd name="connsiteY2" fmla="*/ 2857500 h 2857500"/>
              <a:gd name="connsiteX3" fmla="*/ 3390900 w 3390900"/>
              <a:gd name="connsiteY3" fmla="*/ 2616200 h 2857500"/>
              <a:gd name="connsiteX4" fmla="*/ 2540000 w 3390900"/>
              <a:gd name="connsiteY4" fmla="*/ 1028700 h 2857500"/>
              <a:gd name="connsiteX5" fmla="*/ 1320800 w 3390900"/>
              <a:gd name="connsiteY5" fmla="*/ 0 h 2857500"/>
              <a:gd name="connsiteX0" fmla="*/ 1320800 w 3390900"/>
              <a:gd name="connsiteY0" fmla="*/ 1826 h 2859326"/>
              <a:gd name="connsiteX1" fmla="*/ 0 w 3390900"/>
              <a:gd name="connsiteY1" fmla="*/ 1271826 h 2859326"/>
              <a:gd name="connsiteX2" fmla="*/ 850900 w 3390900"/>
              <a:gd name="connsiteY2" fmla="*/ 2859326 h 2859326"/>
              <a:gd name="connsiteX3" fmla="*/ 3390900 w 3390900"/>
              <a:gd name="connsiteY3" fmla="*/ 2618026 h 2859326"/>
              <a:gd name="connsiteX4" fmla="*/ 2540000 w 3390900"/>
              <a:gd name="connsiteY4" fmla="*/ 1030526 h 2859326"/>
              <a:gd name="connsiteX5" fmla="*/ 1320800 w 3390900"/>
              <a:gd name="connsiteY5" fmla="*/ 1826 h 2859326"/>
              <a:gd name="connsiteX0" fmla="*/ 1364271 w 3434371"/>
              <a:gd name="connsiteY0" fmla="*/ 1826 h 2859326"/>
              <a:gd name="connsiteX1" fmla="*/ 43471 w 3434371"/>
              <a:gd name="connsiteY1" fmla="*/ 1271826 h 2859326"/>
              <a:gd name="connsiteX2" fmla="*/ 894371 w 3434371"/>
              <a:gd name="connsiteY2" fmla="*/ 2859326 h 2859326"/>
              <a:gd name="connsiteX3" fmla="*/ 3434371 w 3434371"/>
              <a:gd name="connsiteY3" fmla="*/ 2618026 h 2859326"/>
              <a:gd name="connsiteX4" fmla="*/ 2583471 w 3434371"/>
              <a:gd name="connsiteY4" fmla="*/ 1030526 h 2859326"/>
              <a:gd name="connsiteX5" fmla="*/ 1364271 w 3434371"/>
              <a:gd name="connsiteY5" fmla="*/ 1826 h 2859326"/>
              <a:gd name="connsiteX0" fmla="*/ 1364271 w 3434371"/>
              <a:gd name="connsiteY0" fmla="*/ 1826 h 3099724"/>
              <a:gd name="connsiteX1" fmla="*/ 43471 w 3434371"/>
              <a:gd name="connsiteY1" fmla="*/ 1271826 h 3099724"/>
              <a:gd name="connsiteX2" fmla="*/ 894371 w 3434371"/>
              <a:gd name="connsiteY2" fmla="*/ 2859326 h 3099724"/>
              <a:gd name="connsiteX3" fmla="*/ 3434371 w 3434371"/>
              <a:gd name="connsiteY3" fmla="*/ 2618026 h 3099724"/>
              <a:gd name="connsiteX4" fmla="*/ 2583471 w 3434371"/>
              <a:gd name="connsiteY4" fmla="*/ 1030526 h 3099724"/>
              <a:gd name="connsiteX5" fmla="*/ 1364271 w 3434371"/>
              <a:gd name="connsiteY5" fmla="*/ 1826 h 3099724"/>
              <a:gd name="connsiteX0" fmla="*/ 1364271 w 3458897"/>
              <a:gd name="connsiteY0" fmla="*/ 1826 h 3025277"/>
              <a:gd name="connsiteX1" fmla="*/ 43471 w 3458897"/>
              <a:gd name="connsiteY1" fmla="*/ 1271826 h 3025277"/>
              <a:gd name="connsiteX2" fmla="*/ 894371 w 3458897"/>
              <a:gd name="connsiteY2" fmla="*/ 2859326 h 3025277"/>
              <a:gd name="connsiteX3" fmla="*/ 3434371 w 3458897"/>
              <a:gd name="connsiteY3" fmla="*/ 2618026 h 3025277"/>
              <a:gd name="connsiteX4" fmla="*/ 2583471 w 3458897"/>
              <a:gd name="connsiteY4" fmla="*/ 1030526 h 3025277"/>
              <a:gd name="connsiteX5" fmla="*/ 1364271 w 3458897"/>
              <a:gd name="connsiteY5" fmla="*/ 1826 h 3025277"/>
              <a:gd name="connsiteX0" fmla="*/ 1364271 w 3458897"/>
              <a:gd name="connsiteY0" fmla="*/ 2116 h 3025567"/>
              <a:gd name="connsiteX1" fmla="*/ 43471 w 3458897"/>
              <a:gd name="connsiteY1" fmla="*/ 1272116 h 3025567"/>
              <a:gd name="connsiteX2" fmla="*/ 894371 w 3458897"/>
              <a:gd name="connsiteY2" fmla="*/ 2859616 h 3025567"/>
              <a:gd name="connsiteX3" fmla="*/ 3434371 w 3458897"/>
              <a:gd name="connsiteY3" fmla="*/ 2618316 h 3025567"/>
              <a:gd name="connsiteX4" fmla="*/ 2583471 w 3458897"/>
              <a:gd name="connsiteY4" fmla="*/ 1030816 h 3025567"/>
              <a:gd name="connsiteX5" fmla="*/ 1364271 w 3458897"/>
              <a:gd name="connsiteY5" fmla="*/ 2116 h 3025567"/>
              <a:gd name="connsiteX0" fmla="*/ 1364271 w 3458897"/>
              <a:gd name="connsiteY0" fmla="*/ 2163 h 3025614"/>
              <a:gd name="connsiteX1" fmla="*/ 43471 w 3458897"/>
              <a:gd name="connsiteY1" fmla="*/ 1272163 h 3025614"/>
              <a:gd name="connsiteX2" fmla="*/ 894371 w 3458897"/>
              <a:gd name="connsiteY2" fmla="*/ 2859663 h 3025614"/>
              <a:gd name="connsiteX3" fmla="*/ 3434371 w 3458897"/>
              <a:gd name="connsiteY3" fmla="*/ 2618363 h 3025614"/>
              <a:gd name="connsiteX4" fmla="*/ 2583471 w 3458897"/>
              <a:gd name="connsiteY4" fmla="*/ 1030863 h 3025614"/>
              <a:gd name="connsiteX5" fmla="*/ 1364271 w 3458897"/>
              <a:gd name="connsiteY5" fmla="*/ 2163 h 3025614"/>
              <a:gd name="connsiteX0" fmla="*/ 1364271 w 3474097"/>
              <a:gd name="connsiteY0" fmla="*/ 2163 h 3055818"/>
              <a:gd name="connsiteX1" fmla="*/ 43471 w 3474097"/>
              <a:gd name="connsiteY1" fmla="*/ 1272163 h 3055818"/>
              <a:gd name="connsiteX2" fmla="*/ 894371 w 3474097"/>
              <a:gd name="connsiteY2" fmla="*/ 2859663 h 3055818"/>
              <a:gd name="connsiteX3" fmla="*/ 3434371 w 3474097"/>
              <a:gd name="connsiteY3" fmla="*/ 2618363 h 3055818"/>
              <a:gd name="connsiteX4" fmla="*/ 2583471 w 3474097"/>
              <a:gd name="connsiteY4" fmla="*/ 1030863 h 3055818"/>
              <a:gd name="connsiteX5" fmla="*/ 1364271 w 3474097"/>
              <a:gd name="connsiteY5" fmla="*/ 2163 h 3055818"/>
              <a:gd name="connsiteX0" fmla="*/ 1364271 w 3359053"/>
              <a:gd name="connsiteY0" fmla="*/ 1729 h 2957554"/>
              <a:gd name="connsiteX1" fmla="*/ 43471 w 3359053"/>
              <a:gd name="connsiteY1" fmla="*/ 1271729 h 2957554"/>
              <a:gd name="connsiteX2" fmla="*/ 894371 w 3359053"/>
              <a:gd name="connsiteY2" fmla="*/ 2859229 h 2957554"/>
              <a:gd name="connsiteX3" fmla="*/ 3307371 w 3359053"/>
              <a:gd name="connsiteY3" fmla="*/ 2389329 h 2957554"/>
              <a:gd name="connsiteX4" fmla="*/ 2583471 w 3359053"/>
              <a:gd name="connsiteY4" fmla="*/ 1030429 h 2957554"/>
              <a:gd name="connsiteX5" fmla="*/ 1364271 w 3359053"/>
              <a:gd name="connsiteY5" fmla="*/ 1729 h 2957554"/>
              <a:gd name="connsiteX0" fmla="*/ 1330916 w 3340640"/>
              <a:gd name="connsiteY0" fmla="*/ 1729 h 2786106"/>
              <a:gd name="connsiteX1" fmla="*/ 10116 w 3340640"/>
              <a:gd name="connsiteY1" fmla="*/ 1271729 h 2786106"/>
              <a:gd name="connsiteX2" fmla="*/ 861016 w 3340640"/>
              <a:gd name="connsiteY2" fmla="*/ 2719529 h 2786106"/>
              <a:gd name="connsiteX3" fmla="*/ 3274016 w 3340640"/>
              <a:gd name="connsiteY3" fmla="*/ 2389329 h 2786106"/>
              <a:gd name="connsiteX4" fmla="*/ 2550116 w 3340640"/>
              <a:gd name="connsiteY4" fmla="*/ 1030429 h 2786106"/>
              <a:gd name="connsiteX5" fmla="*/ 1330916 w 3340640"/>
              <a:gd name="connsiteY5" fmla="*/ 1729 h 2786106"/>
              <a:gd name="connsiteX0" fmla="*/ 1330916 w 3327244"/>
              <a:gd name="connsiteY0" fmla="*/ 2353 h 2786730"/>
              <a:gd name="connsiteX1" fmla="*/ 10116 w 3327244"/>
              <a:gd name="connsiteY1" fmla="*/ 1272353 h 2786730"/>
              <a:gd name="connsiteX2" fmla="*/ 861016 w 3327244"/>
              <a:gd name="connsiteY2" fmla="*/ 2720153 h 2786730"/>
              <a:gd name="connsiteX3" fmla="*/ 3274016 w 3327244"/>
              <a:gd name="connsiteY3" fmla="*/ 2389953 h 2786730"/>
              <a:gd name="connsiteX4" fmla="*/ 2550116 w 3327244"/>
              <a:gd name="connsiteY4" fmla="*/ 1031053 h 2786730"/>
              <a:gd name="connsiteX5" fmla="*/ 1330916 w 3327244"/>
              <a:gd name="connsiteY5" fmla="*/ 2353 h 2786730"/>
              <a:gd name="connsiteX0" fmla="*/ 1330916 w 3327244"/>
              <a:gd name="connsiteY0" fmla="*/ 352 h 2784729"/>
              <a:gd name="connsiteX1" fmla="*/ 10116 w 3327244"/>
              <a:gd name="connsiteY1" fmla="*/ 1270352 h 2784729"/>
              <a:gd name="connsiteX2" fmla="*/ 861016 w 3327244"/>
              <a:gd name="connsiteY2" fmla="*/ 2718152 h 2784729"/>
              <a:gd name="connsiteX3" fmla="*/ 3274016 w 3327244"/>
              <a:gd name="connsiteY3" fmla="*/ 2387952 h 2784729"/>
              <a:gd name="connsiteX4" fmla="*/ 2550116 w 3327244"/>
              <a:gd name="connsiteY4" fmla="*/ 1029052 h 2784729"/>
              <a:gd name="connsiteX5" fmla="*/ 1330916 w 3327244"/>
              <a:gd name="connsiteY5" fmla="*/ 352 h 2784729"/>
              <a:gd name="connsiteX0" fmla="*/ 1335592 w 3331920"/>
              <a:gd name="connsiteY0" fmla="*/ 1633 h 2789022"/>
              <a:gd name="connsiteX1" fmla="*/ 10030 w 3331920"/>
              <a:gd name="connsiteY1" fmla="*/ 1228771 h 2789022"/>
              <a:gd name="connsiteX2" fmla="*/ 865692 w 3331920"/>
              <a:gd name="connsiteY2" fmla="*/ 2719433 h 2789022"/>
              <a:gd name="connsiteX3" fmla="*/ 3278692 w 3331920"/>
              <a:gd name="connsiteY3" fmla="*/ 2389233 h 2789022"/>
              <a:gd name="connsiteX4" fmla="*/ 2554792 w 3331920"/>
              <a:gd name="connsiteY4" fmla="*/ 1030333 h 2789022"/>
              <a:gd name="connsiteX5" fmla="*/ 1335592 w 3331920"/>
              <a:gd name="connsiteY5" fmla="*/ 1633 h 2789022"/>
              <a:gd name="connsiteX0" fmla="*/ 1342341 w 3338669"/>
              <a:gd name="connsiteY0" fmla="*/ 1633 h 2789022"/>
              <a:gd name="connsiteX1" fmla="*/ 16779 w 3338669"/>
              <a:gd name="connsiteY1" fmla="*/ 1228771 h 2789022"/>
              <a:gd name="connsiteX2" fmla="*/ 872441 w 3338669"/>
              <a:gd name="connsiteY2" fmla="*/ 2719433 h 2789022"/>
              <a:gd name="connsiteX3" fmla="*/ 3285441 w 3338669"/>
              <a:gd name="connsiteY3" fmla="*/ 2389233 h 2789022"/>
              <a:gd name="connsiteX4" fmla="*/ 2561541 w 3338669"/>
              <a:gd name="connsiteY4" fmla="*/ 1030333 h 2789022"/>
              <a:gd name="connsiteX5" fmla="*/ 1342341 w 3338669"/>
              <a:gd name="connsiteY5" fmla="*/ 1633 h 2789022"/>
              <a:gd name="connsiteX0" fmla="*/ 1342341 w 3338669"/>
              <a:gd name="connsiteY0" fmla="*/ 317 h 2787706"/>
              <a:gd name="connsiteX1" fmla="*/ 16779 w 3338669"/>
              <a:gd name="connsiteY1" fmla="*/ 1227455 h 2787706"/>
              <a:gd name="connsiteX2" fmla="*/ 872441 w 3338669"/>
              <a:gd name="connsiteY2" fmla="*/ 2718117 h 2787706"/>
              <a:gd name="connsiteX3" fmla="*/ 3285441 w 3338669"/>
              <a:gd name="connsiteY3" fmla="*/ 2387917 h 2787706"/>
              <a:gd name="connsiteX4" fmla="*/ 2561541 w 3338669"/>
              <a:gd name="connsiteY4" fmla="*/ 1029017 h 2787706"/>
              <a:gd name="connsiteX5" fmla="*/ 1342341 w 3338669"/>
              <a:gd name="connsiteY5" fmla="*/ 317 h 2787706"/>
              <a:gd name="connsiteX0" fmla="*/ 1340528 w 3345435"/>
              <a:gd name="connsiteY0" fmla="*/ 243 h 2730482"/>
              <a:gd name="connsiteX1" fmla="*/ 10203 w 3345435"/>
              <a:gd name="connsiteY1" fmla="*/ 1170231 h 2730482"/>
              <a:gd name="connsiteX2" fmla="*/ 865865 w 3345435"/>
              <a:gd name="connsiteY2" fmla="*/ 2660893 h 2730482"/>
              <a:gd name="connsiteX3" fmla="*/ 3278865 w 3345435"/>
              <a:gd name="connsiteY3" fmla="*/ 2330693 h 2730482"/>
              <a:gd name="connsiteX4" fmla="*/ 2554965 w 3345435"/>
              <a:gd name="connsiteY4" fmla="*/ 971793 h 2730482"/>
              <a:gd name="connsiteX5" fmla="*/ 1340528 w 3345435"/>
              <a:gd name="connsiteY5" fmla="*/ 243 h 2730482"/>
              <a:gd name="connsiteX0" fmla="*/ 1340528 w 3345435"/>
              <a:gd name="connsiteY0" fmla="*/ 108 h 2730347"/>
              <a:gd name="connsiteX1" fmla="*/ 10203 w 3345435"/>
              <a:gd name="connsiteY1" fmla="*/ 1170096 h 2730347"/>
              <a:gd name="connsiteX2" fmla="*/ 865865 w 3345435"/>
              <a:gd name="connsiteY2" fmla="*/ 2660758 h 2730347"/>
              <a:gd name="connsiteX3" fmla="*/ 3278865 w 3345435"/>
              <a:gd name="connsiteY3" fmla="*/ 2330558 h 2730347"/>
              <a:gd name="connsiteX4" fmla="*/ 2554965 w 3345435"/>
              <a:gd name="connsiteY4" fmla="*/ 971658 h 2730347"/>
              <a:gd name="connsiteX5" fmla="*/ 1340528 w 3345435"/>
              <a:gd name="connsiteY5" fmla="*/ 108 h 2730347"/>
              <a:gd name="connsiteX0" fmla="*/ 1335029 w 3339936"/>
              <a:gd name="connsiteY0" fmla="*/ 108 h 2730347"/>
              <a:gd name="connsiteX1" fmla="*/ 4704 w 3339936"/>
              <a:gd name="connsiteY1" fmla="*/ 1170096 h 2730347"/>
              <a:gd name="connsiteX2" fmla="*/ 860366 w 3339936"/>
              <a:gd name="connsiteY2" fmla="*/ 2660758 h 2730347"/>
              <a:gd name="connsiteX3" fmla="*/ 3273366 w 3339936"/>
              <a:gd name="connsiteY3" fmla="*/ 2330558 h 2730347"/>
              <a:gd name="connsiteX4" fmla="*/ 2549466 w 3339936"/>
              <a:gd name="connsiteY4" fmla="*/ 971658 h 2730347"/>
              <a:gd name="connsiteX5" fmla="*/ 1335029 w 3339936"/>
              <a:gd name="connsiteY5" fmla="*/ 108 h 2730347"/>
              <a:gd name="connsiteX0" fmla="*/ 1335029 w 3339614"/>
              <a:gd name="connsiteY0" fmla="*/ 145 h 2730384"/>
              <a:gd name="connsiteX1" fmla="*/ 4704 w 3339614"/>
              <a:gd name="connsiteY1" fmla="*/ 1170133 h 2730384"/>
              <a:gd name="connsiteX2" fmla="*/ 860366 w 3339614"/>
              <a:gd name="connsiteY2" fmla="*/ 2660795 h 2730384"/>
              <a:gd name="connsiteX3" fmla="*/ 3273366 w 3339614"/>
              <a:gd name="connsiteY3" fmla="*/ 2330595 h 2730384"/>
              <a:gd name="connsiteX4" fmla="*/ 2549466 w 3339614"/>
              <a:gd name="connsiteY4" fmla="*/ 971695 h 2730384"/>
              <a:gd name="connsiteX5" fmla="*/ 1335029 w 3339614"/>
              <a:gd name="connsiteY5" fmla="*/ 145 h 2730384"/>
              <a:gd name="connsiteX0" fmla="*/ 1335037 w 3344417"/>
              <a:gd name="connsiteY0" fmla="*/ 105 h 2710138"/>
              <a:gd name="connsiteX1" fmla="*/ 4712 w 3344417"/>
              <a:gd name="connsiteY1" fmla="*/ 1170093 h 2710138"/>
              <a:gd name="connsiteX2" fmla="*/ 860374 w 3344417"/>
              <a:gd name="connsiteY2" fmla="*/ 2660755 h 2710138"/>
              <a:gd name="connsiteX3" fmla="*/ 3278137 w 3344417"/>
              <a:gd name="connsiteY3" fmla="*/ 2225780 h 2710138"/>
              <a:gd name="connsiteX4" fmla="*/ 2549474 w 3344417"/>
              <a:gd name="connsiteY4" fmla="*/ 971655 h 2710138"/>
              <a:gd name="connsiteX5" fmla="*/ 1335037 w 3344417"/>
              <a:gd name="connsiteY5" fmla="*/ 105 h 2710138"/>
              <a:gd name="connsiteX0" fmla="*/ 1335037 w 3344417"/>
              <a:gd name="connsiteY0" fmla="*/ 105 h 2734104"/>
              <a:gd name="connsiteX1" fmla="*/ 4712 w 3344417"/>
              <a:gd name="connsiteY1" fmla="*/ 1170093 h 2734104"/>
              <a:gd name="connsiteX2" fmla="*/ 860374 w 3344417"/>
              <a:gd name="connsiteY2" fmla="*/ 2660755 h 2734104"/>
              <a:gd name="connsiteX3" fmla="*/ 3278137 w 3344417"/>
              <a:gd name="connsiteY3" fmla="*/ 2225780 h 2734104"/>
              <a:gd name="connsiteX4" fmla="*/ 2549474 w 3344417"/>
              <a:gd name="connsiteY4" fmla="*/ 971655 h 2734104"/>
              <a:gd name="connsiteX5" fmla="*/ 1335037 w 3344417"/>
              <a:gd name="connsiteY5" fmla="*/ 105 h 2734104"/>
              <a:gd name="connsiteX0" fmla="*/ 1335037 w 3283803"/>
              <a:gd name="connsiteY0" fmla="*/ 105 h 2734104"/>
              <a:gd name="connsiteX1" fmla="*/ 4712 w 3283803"/>
              <a:gd name="connsiteY1" fmla="*/ 1170093 h 2734104"/>
              <a:gd name="connsiteX2" fmla="*/ 860374 w 3283803"/>
              <a:gd name="connsiteY2" fmla="*/ 2660755 h 2734104"/>
              <a:gd name="connsiteX3" fmla="*/ 3278137 w 3283803"/>
              <a:gd name="connsiteY3" fmla="*/ 2225780 h 2734104"/>
              <a:gd name="connsiteX4" fmla="*/ 2549474 w 3283803"/>
              <a:gd name="connsiteY4" fmla="*/ 971655 h 2734104"/>
              <a:gd name="connsiteX5" fmla="*/ 1335037 w 3283803"/>
              <a:gd name="connsiteY5" fmla="*/ 105 h 2734104"/>
              <a:gd name="connsiteX0" fmla="*/ 1335037 w 3283803"/>
              <a:gd name="connsiteY0" fmla="*/ 105 h 2738212"/>
              <a:gd name="connsiteX1" fmla="*/ 4712 w 3283803"/>
              <a:gd name="connsiteY1" fmla="*/ 1170093 h 2738212"/>
              <a:gd name="connsiteX2" fmla="*/ 860374 w 3283803"/>
              <a:gd name="connsiteY2" fmla="*/ 2660755 h 2738212"/>
              <a:gd name="connsiteX3" fmla="*/ 3278137 w 3283803"/>
              <a:gd name="connsiteY3" fmla="*/ 2225780 h 2738212"/>
              <a:gd name="connsiteX4" fmla="*/ 2549474 w 3283803"/>
              <a:gd name="connsiteY4" fmla="*/ 971655 h 2738212"/>
              <a:gd name="connsiteX5" fmla="*/ 1335037 w 3283803"/>
              <a:gd name="connsiteY5" fmla="*/ 105 h 2738212"/>
              <a:gd name="connsiteX0" fmla="*/ 1335037 w 3283339"/>
              <a:gd name="connsiteY0" fmla="*/ 112 h 2738219"/>
              <a:gd name="connsiteX1" fmla="*/ 4712 w 3283339"/>
              <a:gd name="connsiteY1" fmla="*/ 1170100 h 2738219"/>
              <a:gd name="connsiteX2" fmla="*/ 860374 w 3283339"/>
              <a:gd name="connsiteY2" fmla="*/ 2660762 h 2738219"/>
              <a:gd name="connsiteX3" fmla="*/ 3278137 w 3283339"/>
              <a:gd name="connsiteY3" fmla="*/ 2225787 h 2738219"/>
              <a:gd name="connsiteX4" fmla="*/ 2549474 w 3283339"/>
              <a:gd name="connsiteY4" fmla="*/ 971662 h 2738219"/>
              <a:gd name="connsiteX5" fmla="*/ 1335037 w 3283339"/>
              <a:gd name="connsiteY5" fmla="*/ 112 h 2738219"/>
              <a:gd name="connsiteX0" fmla="*/ 1336799 w 3285101"/>
              <a:gd name="connsiteY0" fmla="*/ 112 h 2767524"/>
              <a:gd name="connsiteX1" fmla="*/ 6474 w 3285101"/>
              <a:gd name="connsiteY1" fmla="*/ 1170100 h 2767524"/>
              <a:gd name="connsiteX2" fmla="*/ 862136 w 3285101"/>
              <a:gd name="connsiteY2" fmla="*/ 2660762 h 2767524"/>
              <a:gd name="connsiteX3" fmla="*/ 3279899 w 3285101"/>
              <a:gd name="connsiteY3" fmla="*/ 2225787 h 2767524"/>
              <a:gd name="connsiteX4" fmla="*/ 2551236 w 3285101"/>
              <a:gd name="connsiteY4" fmla="*/ 971662 h 2767524"/>
              <a:gd name="connsiteX5" fmla="*/ 1336799 w 3285101"/>
              <a:gd name="connsiteY5" fmla="*/ 112 h 276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5101" h="2767524">
                <a:moveTo>
                  <a:pt x="1336799" y="112"/>
                </a:moveTo>
                <a:cubicBezTo>
                  <a:pt x="469760" y="9372"/>
                  <a:pt x="57009" y="521870"/>
                  <a:pt x="6474" y="1170100"/>
                </a:cubicBezTo>
                <a:cubicBezTo>
                  <a:pt x="-44061" y="1818330"/>
                  <a:pt x="197503" y="2418139"/>
                  <a:pt x="862136" y="2660762"/>
                </a:cubicBezTo>
                <a:cubicBezTo>
                  <a:pt x="1526769" y="2903385"/>
                  <a:pt x="3217457" y="2721616"/>
                  <a:pt x="3279899" y="2225787"/>
                </a:cubicBezTo>
                <a:cubicBezTo>
                  <a:pt x="3342341" y="1729958"/>
                  <a:pt x="2827461" y="1390233"/>
                  <a:pt x="2551236" y="971662"/>
                </a:cubicBezTo>
                <a:cubicBezTo>
                  <a:pt x="2275011" y="553091"/>
                  <a:pt x="2203838" y="-9148"/>
                  <a:pt x="1336799" y="112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  <a:alpha val="4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881122" y="5128722"/>
                <a:ext cx="911897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/>
                        </a:rPr>
                        <m:t>𝜒</m:t>
                      </m:r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latin typeface="Cambria Math"/>
                            </a:rPr>
                            <m:t>𝐴</m:t>
                          </m:r>
                          <m:r>
                            <a:rPr lang="en-US" sz="4400" i="1">
                              <a:latin typeface="Cambria Math"/>
                            </a:rPr>
                            <m:t>∪</m:t>
                          </m:r>
                          <m:r>
                            <a:rPr lang="en-US" sz="4400" i="1"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US" sz="4400" i="1">
                          <a:latin typeface="Cambria Math"/>
                        </a:rPr>
                        <m:t>=</m:t>
                      </m:r>
                      <m:r>
                        <a:rPr lang="en-US" sz="4400" i="1">
                          <a:latin typeface="Cambria Math"/>
                        </a:rPr>
                        <m:t>𝜒</m:t>
                      </m:r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en-US" sz="4400" i="1">
                          <a:latin typeface="Cambria Math"/>
                        </a:rPr>
                        <m:t>+</m:t>
                      </m:r>
                      <m:r>
                        <a:rPr lang="en-US" sz="4400" i="1">
                          <a:latin typeface="Cambria Math"/>
                        </a:rPr>
                        <m:t>𝜒</m:t>
                      </m:r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US" sz="4400" i="1">
                          <a:latin typeface="Cambria Math"/>
                        </a:rPr>
                        <m:t>−</m:t>
                      </m:r>
                      <m:r>
                        <a:rPr lang="en-US" sz="4400" i="1">
                          <a:latin typeface="Cambria Math"/>
                        </a:rPr>
                        <m:t>𝜒</m:t>
                      </m:r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latin typeface="Cambria Math"/>
                            </a:rPr>
                            <m:t>𝐴</m:t>
                          </m:r>
                          <m:r>
                            <a:rPr lang="en-US" sz="4400" i="1">
                              <a:latin typeface="Cambria Math"/>
                            </a:rPr>
                            <m:t>∩</m:t>
                          </m:r>
                          <m:r>
                            <a:rPr lang="en-US" sz="4400" i="1">
                              <a:latin typeface="Cambria Math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1122" y="5128722"/>
                <a:ext cx="9118971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291016" y="3184601"/>
                <a:ext cx="71968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48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1016" y="3184601"/>
                <a:ext cx="719684" cy="83099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562677" y="2344122"/>
                <a:ext cx="74462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4800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2677" y="2344122"/>
                <a:ext cx="744626" cy="83099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609600" y="381000"/>
            <a:ext cx="1097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5"/>
                </a:solidFill>
              </a:rPr>
              <a:t>Euler characteristic extends our intuition of </a:t>
            </a:r>
            <a:r>
              <a:rPr lang="en-US" sz="4800" b="1" i="1" dirty="0">
                <a:solidFill>
                  <a:schemeClr val="accent5"/>
                </a:solidFill>
              </a:rPr>
              <a:t>counting</a:t>
            </a:r>
            <a:r>
              <a:rPr lang="en-US" sz="4800" b="1" dirty="0">
                <a:solidFill>
                  <a:schemeClr val="accent5"/>
                </a:solidFill>
              </a:rPr>
              <a:t>.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7324725" y="2981325"/>
            <a:ext cx="264319" cy="6096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5697141" y="2707713"/>
            <a:ext cx="453812" cy="75105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4618143" y="2691606"/>
            <a:ext cx="228600" cy="228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993466" y="4348311"/>
            <a:ext cx="228600" cy="228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578263" y="3339121"/>
            <a:ext cx="228600" cy="228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6035463" y="2598509"/>
            <a:ext cx="228600" cy="228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7212794" y="2876153"/>
            <a:ext cx="228600" cy="228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Isosceles Triangle 3"/>
          <p:cNvSpPr/>
          <p:nvPr/>
        </p:nvSpPr>
        <p:spPr>
          <a:xfrm rot="3231684">
            <a:off x="5432454" y="3802535"/>
            <a:ext cx="681889" cy="1102152"/>
          </a:xfrm>
          <a:custGeom>
            <a:avLst/>
            <a:gdLst>
              <a:gd name="connsiteX0" fmla="*/ 0 w 680716"/>
              <a:gd name="connsiteY0" fmla="*/ 734402 h 734402"/>
              <a:gd name="connsiteX1" fmla="*/ 340358 w 680716"/>
              <a:gd name="connsiteY1" fmla="*/ 0 h 734402"/>
              <a:gd name="connsiteX2" fmla="*/ 680716 w 680716"/>
              <a:gd name="connsiteY2" fmla="*/ 734402 h 734402"/>
              <a:gd name="connsiteX3" fmla="*/ 0 w 680716"/>
              <a:gd name="connsiteY3" fmla="*/ 734402 h 734402"/>
              <a:gd name="connsiteX0" fmla="*/ 0 w 681889"/>
              <a:gd name="connsiteY0" fmla="*/ 734402 h 734402"/>
              <a:gd name="connsiteX1" fmla="*/ 340358 w 681889"/>
              <a:gd name="connsiteY1" fmla="*/ 0 h 734402"/>
              <a:gd name="connsiteX2" fmla="*/ 681889 w 681889"/>
              <a:gd name="connsiteY2" fmla="*/ 490528 h 734402"/>
              <a:gd name="connsiteX3" fmla="*/ 0 w 681889"/>
              <a:gd name="connsiteY3" fmla="*/ 734402 h 734402"/>
              <a:gd name="connsiteX0" fmla="*/ 0 w 681889"/>
              <a:gd name="connsiteY0" fmla="*/ 1102152 h 1102152"/>
              <a:gd name="connsiteX1" fmla="*/ 381864 w 681889"/>
              <a:gd name="connsiteY1" fmla="*/ 0 h 1102152"/>
              <a:gd name="connsiteX2" fmla="*/ 681889 w 681889"/>
              <a:gd name="connsiteY2" fmla="*/ 858278 h 1102152"/>
              <a:gd name="connsiteX3" fmla="*/ 0 w 681889"/>
              <a:gd name="connsiteY3" fmla="*/ 1102152 h 1102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1889" h="1102152">
                <a:moveTo>
                  <a:pt x="0" y="1102152"/>
                </a:moveTo>
                <a:lnTo>
                  <a:pt x="381864" y="0"/>
                </a:lnTo>
                <a:lnTo>
                  <a:pt x="681889" y="858278"/>
                </a:lnTo>
                <a:lnTo>
                  <a:pt x="0" y="1102152"/>
                </a:lnTo>
                <a:close/>
              </a:path>
            </a:pathLst>
          </a:custGeom>
          <a:solidFill>
            <a:schemeClr val="accent5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5025751" y="4289851"/>
            <a:ext cx="228600" cy="228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131904" y="3941773"/>
            <a:ext cx="228600" cy="228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5622316" y="4697489"/>
            <a:ext cx="228600" cy="228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7467600" y="3458766"/>
            <a:ext cx="228600" cy="228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1676400" y="4996730"/>
            <a:ext cx="9448800" cy="1175470"/>
          </a:xfrm>
          <a:prstGeom prst="roundRect">
            <a:avLst/>
          </a:prstGeom>
          <a:noFill/>
          <a:ln w="44450">
            <a:solidFill>
              <a:schemeClr val="accent6"/>
            </a:solidFill>
          </a:ln>
          <a:effectLst>
            <a:glow rad="139700">
              <a:schemeClr val="accent6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2" name="TextBox 1"/>
          <p:cNvSpPr txBox="1"/>
          <p:nvPr/>
        </p:nvSpPr>
        <p:spPr>
          <a:xfrm>
            <a:off x="438373" y="3218997"/>
            <a:ext cx="32714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6"/>
                </a:solidFill>
              </a:rPr>
              <a:t>Additive Property</a:t>
            </a:r>
          </a:p>
        </p:txBody>
      </p:sp>
    </p:spTree>
    <p:extLst>
      <p:ext uri="{BB962C8B-B14F-4D97-AF65-F5344CB8AC3E}">
        <p14:creationId xmlns:p14="http://schemas.microsoft.com/office/powerpoint/2010/main" val="13582729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11277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>
                <a:solidFill>
                  <a:schemeClr val="accent6">
                    <a:lumMod val="75000"/>
                  </a:schemeClr>
                </a:solidFill>
              </a:rPr>
              <a:t>Euler characteristic is also expressed in terms of holes.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165737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Topologists study different types of holes: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59482" y="1990613"/>
            <a:ext cx="51365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3600" b="1">
                <a:solidFill>
                  <a:schemeClr val="accent3">
                    <a:lumMod val="75000"/>
                  </a:schemeClr>
                </a:solidFill>
              </a:rPr>
              <a:t>0-dimensional holes</a:t>
            </a:r>
            <a:r>
              <a:rPr lang="en-US" sz="3600"/>
              <a:t> </a:t>
            </a:r>
            <a:r>
              <a:rPr lang="en-US" sz="3600" dirty="0"/>
              <a:t>are connected components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59482" y="3481242"/>
            <a:ext cx="55175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3600" b="1" dirty="0">
                <a:solidFill>
                  <a:schemeClr val="accent3">
                    <a:lumMod val="75000"/>
                  </a:schemeClr>
                </a:solidFill>
              </a:rPr>
              <a:t>1-dimensional holes</a:t>
            </a:r>
            <a:r>
              <a:rPr lang="en-US" sz="3600" dirty="0"/>
              <a:t> are holes you can see through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59482" y="4971871"/>
            <a:ext cx="55175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3600" b="1" dirty="0">
                <a:solidFill>
                  <a:schemeClr val="accent3">
                    <a:lumMod val="75000"/>
                  </a:schemeClr>
                </a:solidFill>
              </a:rPr>
              <a:t>2-dimensional holes</a:t>
            </a:r>
            <a:r>
              <a:rPr lang="en-US" sz="3600" dirty="0"/>
              <a:t> are voids (enclosed volumes)</a:t>
            </a:r>
          </a:p>
        </p:txBody>
      </p:sp>
      <p:sp>
        <p:nvSpPr>
          <p:cNvPr id="8" name="Oval 7"/>
          <p:cNvSpPr/>
          <p:nvPr/>
        </p:nvSpPr>
        <p:spPr>
          <a:xfrm>
            <a:off x="6274947" y="2172751"/>
            <a:ext cx="450826" cy="691034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17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117467" y="2162209"/>
            <a:ext cx="992064" cy="691034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17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455015" y="3533735"/>
            <a:ext cx="1448646" cy="774692"/>
          </a:xfrm>
          <a:prstGeom prst="ellipse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2" descr="http://www.hullaballooprinting.com/includes/templates/hullaballoo/images/home_tile_balloon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840923"/>
            <a:ext cx="1585735" cy="1585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8382000" y="3736594"/>
            <a:ext cx="3038558" cy="205460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44450">
            <a:solidFill>
              <a:schemeClr val="accent4"/>
            </a:solidFill>
          </a:ln>
          <a:effectLst>
            <a:glow rad="139700">
              <a:schemeClr val="accent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15" name="TextBox 14"/>
          <p:cNvSpPr txBox="1"/>
          <p:nvPr/>
        </p:nvSpPr>
        <p:spPr>
          <a:xfrm>
            <a:off x="8386230" y="3839211"/>
            <a:ext cx="30300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/>
              <a:t>What is a </a:t>
            </a:r>
            <a:r>
              <a:rPr lang="en-US" sz="3600" b="1" i="1" dirty="0">
                <a:solidFill>
                  <a:schemeClr val="accent4"/>
                </a:solidFill>
              </a:rPr>
              <a:t>3-dimensional hole</a:t>
            </a:r>
            <a:r>
              <a:rPr lang="en-US" sz="3600" i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1855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 animBg="1"/>
      <p:bldP spid="9" grpId="0" animBg="1"/>
      <p:bldP spid="10" grpId="0" animBg="1"/>
      <p:bldP spid="14" grpId="0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09600" y="457200"/>
            <a:ext cx="1097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The </a:t>
            </a:r>
            <a:r>
              <a:rPr lang="en-US" sz="3600" b="1" dirty="0" err="1">
                <a:solidFill>
                  <a:schemeClr val="accent3"/>
                </a:solidFill>
              </a:rPr>
              <a:t>Betti</a:t>
            </a:r>
            <a:r>
              <a:rPr lang="en-US" sz="3600" b="1" dirty="0">
                <a:solidFill>
                  <a:schemeClr val="accent3"/>
                </a:solidFill>
              </a:rPr>
              <a:t> numbers </a:t>
            </a:r>
            <a:r>
              <a:rPr lang="en-US" sz="3600" dirty="0"/>
              <a:t>count holes of a topological object: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95400" y="1127973"/>
                <a:ext cx="8610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3600" dirty="0"/>
                  <a:t> is the number of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600" dirty="0"/>
                  <a:t>-dimensional holes.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1127973"/>
                <a:ext cx="8610600" cy="646331"/>
              </a:xfrm>
              <a:prstGeom prst="rect">
                <a:avLst/>
              </a:prstGeom>
              <a:blipFill>
                <a:blip r:embed="rId2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ross 9"/>
          <p:cNvSpPr/>
          <p:nvPr/>
        </p:nvSpPr>
        <p:spPr>
          <a:xfrm>
            <a:off x="914400" y="2748821"/>
            <a:ext cx="1752600" cy="1752600"/>
          </a:xfrm>
          <a:prstGeom prst="plus">
            <a:avLst>
              <a:gd name="adj" fmla="val 33500"/>
            </a:avLst>
          </a:prstGeom>
          <a:solidFill>
            <a:schemeClr val="accent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952500" y="4739427"/>
                <a:ext cx="1676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00" y="4739427"/>
                <a:ext cx="167640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952500" y="5379613"/>
                <a:ext cx="1676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00" y="5379613"/>
                <a:ext cx="167640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952500" y="6019800"/>
                <a:ext cx="1676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00" y="6019800"/>
                <a:ext cx="167640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609600" y="1981200"/>
            <a:ext cx="2074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/>
              <a:t>Examples: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810000" y="4739427"/>
                <a:ext cx="1676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4739427"/>
                <a:ext cx="167640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810000" y="5379613"/>
                <a:ext cx="1676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5379613"/>
                <a:ext cx="1676400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810000" y="6019800"/>
                <a:ext cx="1676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6019800"/>
                <a:ext cx="167640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482121"/>
            <a:ext cx="2020567" cy="2194560"/>
          </a:xfrm>
          <a:prstGeom prst="rect">
            <a:avLst/>
          </a:prstGeom>
        </p:spPr>
      </p:pic>
      <p:sp>
        <p:nvSpPr>
          <p:cNvPr id="38" name="Freeform 37"/>
          <p:cNvSpPr/>
          <p:nvPr/>
        </p:nvSpPr>
        <p:spPr>
          <a:xfrm>
            <a:off x="3790950" y="2786921"/>
            <a:ext cx="1676400" cy="1676400"/>
          </a:xfrm>
          <a:custGeom>
            <a:avLst/>
            <a:gdLst>
              <a:gd name="connsiteX0" fmla="*/ 467626 w 1676400"/>
              <a:gd name="connsiteY0" fmla="*/ 467626 h 1676400"/>
              <a:gd name="connsiteX1" fmla="*/ 467626 w 1676400"/>
              <a:gd name="connsiteY1" fmla="*/ 1208775 h 1676400"/>
              <a:gd name="connsiteX2" fmla="*/ 1208775 w 1676400"/>
              <a:gd name="connsiteY2" fmla="*/ 1208775 h 1676400"/>
              <a:gd name="connsiteX3" fmla="*/ 1208775 w 1676400"/>
              <a:gd name="connsiteY3" fmla="*/ 467626 h 1676400"/>
              <a:gd name="connsiteX4" fmla="*/ 0 w 1676400"/>
              <a:gd name="connsiteY4" fmla="*/ 0 h 1676400"/>
              <a:gd name="connsiteX5" fmla="*/ 1676400 w 1676400"/>
              <a:gd name="connsiteY5" fmla="*/ 0 h 1676400"/>
              <a:gd name="connsiteX6" fmla="*/ 1676400 w 1676400"/>
              <a:gd name="connsiteY6" fmla="*/ 1676400 h 1676400"/>
              <a:gd name="connsiteX7" fmla="*/ 0 w 1676400"/>
              <a:gd name="connsiteY7" fmla="*/ 1676400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76400" h="1676400">
                <a:moveTo>
                  <a:pt x="467626" y="467626"/>
                </a:moveTo>
                <a:lnTo>
                  <a:pt x="467626" y="1208775"/>
                </a:lnTo>
                <a:lnTo>
                  <a:pt x="1208775" y="1208775"/>
                </a:lnTo>
                <a:lnTo>
                  <a:pt x="1208775" y="467626"/>
                </a:lnTo>
                <a:close/>
                <a:moveTo>
                  <a:pt x="0" y="0"/>
                </a:moveTo>
                <a:lnTo>
                  <a:pt x="1676400" y="0"/>
                </a:lnTo>
                <a:lnTo>
                  <a:pt x="1676400" y="1676400"/>
                </a:lnTo>
                <a:lnTo>
                  <a:pt x="0" y="167640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629400" y="4739427"/>
                <a:ext cx="1676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4739427"/>
                <a:ext cx="1676400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629400" y="5379613"/>
                <a:ext cx="1676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5379613"/>
                <a:ext cx="1676400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629400" y="6019800"/>
                <a:ext cx="1676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6019800"/>
                <a:ext cx="1676400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" t="7187" r="15888" b="32926"/>
          <a:stretch/>
        </p:blipFill>
        <p:spPr>
          <a:xfrm>
            <a:off x="9017175" y="2558911"/>
            <a:ext cx="2692049" cy="20394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9525000" y="4739427"/>
                <a:ext cx="1676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000" y="4739427"/>
                <a:ext cx="1676400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9525000" y="5379613"/>
                <a:ext cx="1676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000" y="5379613"/>
                <a:ext cx="1676400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9525000" y="6019800"/>
                <a:ext cx="1676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000" y="6019800"/>
                <a:ext cx="1676400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/>
          <p:cNvCxnSpPr/>
          <p:nvPr/>
        </p:nvCxnSpPr>
        <p:spPr>
          <a:xfrm>
            <a:off x="6096000" y="2667000"/>
            <a:ext cx="0" cy="384048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3200400" y="2667000"/>
            <a:ext cx="0" cy="384048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8839200" y="2667000"/>
            <a:ext cx="0" cy="384048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135367" y="4369500"/>
            <a:ext cx="12866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0070C0"/>
                </a:solidFill>
              </a:rPr>
              <a:t>hollow inside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15400" y="4417963"/>
            <a:ext cx="12866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7030A0"/>
                </a:solidFill>
              </a:rPr>
              <a:t>hollow inside</a:t>
            </a:r>
          </a:p>
        </p:txBody>
      </p:sp>
    </p:spTree>
    <p:extLst>
      <p:ext uri="{BB962C8B-B14F-4D97-AF65-F5344CB8AC3E}">
        <p14:creationId xmlns:p14="http://schemas.microsoft.com/office/powerpoint/2010/main" val="91362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/>
      <p:bldP spid="10" grpId="0" animBg="1"/>
      <p:bldP spid="27" grpId="0"/>
      <p:bldP spid="28" grpId="0"/>
      <p:bldP spid="29" grpId="0"/>
      <p:bldP spid="2" grpId="0"/>
      <p:bldP spid="32" grpId="0"/>
      <p:bldP spid="33" grpId="0"/>
      <p:bldP spid="34" grpId="0"/>
      <p:bldP spid="38" grpId="0" animBg="1"/>
      <p:bldP spid="39" grpId="0"/>
      <p:bldP spid="40" grpId="0"/>
      <p:bldP spid="41" grpId="0"/>
      <p:bldP spid="43" grpId="0"/>
      <p:bldP spid="44" grpId="0"/>
      <p:bldP spid="45" grpId="0"/>
      <p:bldP spid="3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ross 9"/>
          <p:cNvSpPr/>
          <p:nvPr/>
        </p:nvSpPr>
        <p:spPr>
          <a:xfrm>
            <a:off x="914400" y="2748821"/>
            <a:ext cx="1752600" cy="1752600"/>
          </a:xfrm>
          <a:prstGeom prst="plus">
            <a:avLst>
              <a:gd name="adj" fmla="val 33500"/>
            </a:avLst>
          </a:prstGeom>
          <a:solidFill>
            <a:schemeClr val="accent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482121"/>
            <a:ext cx="2020567" cy="2194560"/>
          </a:xfrm>
          <a:prstGeom prst="rect">
            <a:avLst/>
          </a:prstGeom>
        </p:spPr>
      </p:pic>
      <p:sp>
        <p:nvSpPr>
          <p:cNvPr id="38" name="Freeform 37"/>
          <p:cNvSpPr/>
          <p:nvPr/>
        </p:nvSpPr>
        <p:spPr>
          <a:xfrm>
            <a:off x="3790950" y="2786921"/>
            <a:ext cx="1676400" cy="1676400"/>
          </a:xfrm>
          <a:custGeom>
            <a:avLst/>
            <a:gdLst>
              <a:gd name="connsiteX0" fmla="*/ 467626 w 1676400"/>
              <a:gd name="connsiteY0" fmla="*/ 467626 h 1676400"/>
              <a:gd name="connsiteX1" fmla="*/ 467626 w 1676400"/>
              <a:gd name="connsiteY1" fmla="*/ 1208775 h 1676400"/>
              <a:gd name="connsiteX2" fmla="*/ 1208775 w 1676400"/>
              <a:gd name="connsiteY2" fmla="*/ 1208775 h 1676400"/>
              <a:gd name="connsiteX3" fmla="*/ 1208775 w 1676400"/>
              <a:gd name="connsiteY3" fmla="*/ 467626 h 1676400"/>
              <a:gd name="connsiteX4" fmla="*/ 0 w 1676400"/>
              <a:gd name="connsiteY4" fmla="*/ 0 h 1676400"/>
              <a:gd name="connsiteX5" fmla="*/ 1676400 w 1676400"/>
              <a:gd name="connsiteY5" fmla="*/ 0 h 1676400"/>
              <a:gd name="connsiteX6" fmla="*/ 1676400 w 1676400"/>
              <a:gd name="connsiteY6" fmla="*/ 1676400 h 1676400"/>
              <a:gd name="connsiteX7" fmla="*/ 0 w 1676400"/>
              <a:gd name="connsiteY7" fmla="*/ 1676400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76400" h="1676400">
                <a:moveTo>
                  <a:pt x="467626" y="467626"/>
                </a:moveTo>
                <a:lnTo>
                  <a:pt x="467626" y="1208775"/>
                </a:lnTo>
                <a:lnTo>
                  <a:pt x="1208775" y="1208775"/>
                </a:lnTo>
                <a:lnTo>
                  <a:pt x="1208775" y="467626"/>
                </a:lnTo>
                <a:close/>
                <a:moveTo>
                  <a:pt x="0" y="0"/>
                </a:moveTo>
                <a:lnTo>
                  <a:pt x="1676400" y="0"/>
                </a:lnTo>
                <a:lnTo>
                  <a:pt x="1676400" y="1676400"/>
                </a:lnTo>
                <a:lnTo>
                  <a:pt x="0" y="167640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" t="7187" r="15888" b="32926"/>
          <a:stretch/>
        </p:blipFill>
        <p:spPr>
          <a:xfrm>
            <a:off x="9017175" y="2558911"/>
            <a:ext cx="2692049" cy="203943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952500" y="4739427"/>
            <a:ext cx="10248900" cy="523220"/>
            <a:chOff x="952500" y="4739427"/>
            <a:chExt cx="10248900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952500" y="4739427"/>
                  <a:ext cx="16764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2500" y="4739427"/>
                  <a:ext cx="1676400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3810000" y="4739427"/>
                  <a:ext cx="16764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0000" y="4739427"/>
                  <a:ext cx="1676400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6629400" y="4739427"/>
                  <a:ext cx="16764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9400" y="4739427"/>
                  <a:ext cx="1676400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9525000" y="4739427"/>
                  <a:ext cx="16764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25000" y="4739427"/>
                  <a:ext cx="1676400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/>
          <p:cNvGrpSpPr/>
          <p:nvPr/>
        </p:nvGrpSpPr>
        <p:grpSpPr>
          <a:xfrm>
            <a:off x="952500" y="5379613"/>
            <a:ext cx="10248900" cy="523220"/>
            <a:chOff x="952500" y="5379613"/>
            <a:chExt cx="10248900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952500" y="5379613"/>
                  <a:ext cx="16764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2500" y="5379613"/>
                  <a:ext cx="1676400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3810000" y="5379613"/>
                  <a:ext cx="16764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0000" y="5379613"/>
                  <a:ext cx="1676400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6629400" y="5379613"/>
                  <a:ext cx="16764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9400" y="5379613"/>
                  <a:ext cx="1676400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9525000" y="5379613"/>
                  <a:ext cx="16764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25000" y="5379613"/>
                  <a:ext cx="1676400" cy="5232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Group 4"/>
          <p:cNvGrpSpPr/>
          <p:nvPr/>
        </p:nvGrpSpPr>
        <p:grpSpPr>
          <a:xfrm>
            <a:off x="952500" y="6019800"/>
            <a:ext cx="10248900" cy="523220"/>
            <a:chOff x="952500" y="6019800"/>
            <a:chExt cx="10248900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952500" y="6019800"/>
                  <a:ext cx="16764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2500" y="6019800"/>
                  <a:ext cx="1676400" cy="52322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3810000" y="6019800"/>
                  <a:ext cx="16764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0000" y="6019800"/>
                  <a:ext cx="1676400" cy="52322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6629400" y="6019800"/>
                  <a:ext cx="16764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9400" y="6019800"/>
                  <a:ext cx="1676400" cy="52322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9525000" y="6019800"/>
                  <a:ext cx="16764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25000" y="6019800"/>
                  <a:ext cx="1676400" cy="52322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6" name="Straight Connector 45"/>
          <p:cNvCxnSpPr/>
          <p:nvPr/>
        </p:nvCxnSpPr>
        <p:spPr>
          <a:xfrm>
            <a:off x="6096000" y="2667000"/>
            <a:ext cx="0" cy="384048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3200400" y="2667000"/>
            <a:ext cx="0" cy="384048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8839200" y="2667000"/>
            <a:ext cx="0" cy="384048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135367" y="4369500"/>
            <a:ext cx="12866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0070C0"/>
                </a:solidFill>
              </a:rPr>
              <a:t>hollow inside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15400" y="4417963"/>
            <a:ext cx="12866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7030A0"/>
                </a:solidFill>
              </a:rPr>
              <a:t>hollow inside</a:t>
            </a:r>
          </a:p>
        </p:txBody>
      </p:sp>
    </p:spTree>
    <p:extLst>
      <p:ext uri="{BB962C8B-B14F-4D97-AF65-F5344CB8AC3E}">
        <p14:creationId xmlns:p14="http://schemas.microsoft.com/office/powerpoint/2010/main" val="262282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2.5E-6 -0.0238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6 L 2.5E-6 -0.05023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2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2.5E-6 -0.0773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ross 9"/>
          <p:cNvSpPr/>
          <p:nvPr/>
        </p:nvSpPr>
        <p:spPr>
          <a:xfrm>
            <a:off x="914400" y="2748821"/>
            <a:ext cx="1752600" cy="1752600"/>
          </a:xfrm>
          <a:prstGeom prst="plus">
            <a:avLst>
              <a:gd name="adj" fmla="val 33500"/>
            </a:avLst>
          </a:prstGeom>
          <a:solidFill>
            <a:schemeClr val="accent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952500" y="4572000"/>
                <a:ext cx="1676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00" y="4572000"/>
                <a:ext cx="1676400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952500" y="5029200"/>
                <a:ext cx="1676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00" y="5029200"/>
                <a:ext cx="167640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952500" y="5486400"/>
                <a:ext cx="1676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00" y="5486400"/>
                <a:ext cx="167640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810000" y="4572000"/>
                <a:ext cx="1676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4572000"/>
                <a:ext cx="167640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810000" y="5029200"/>
                <a:ext cx="1676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5029200"/>
                <a:ext cx="167640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810000" y="5486400"/>
                <a:ext cx="1676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5486400"/>
                <a:ext cx="1676400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482121"/>
            <a:ext cx="2020567" cy="2194560"/>
          </a:xfrm>
          <a:prstGeom prst="rect">
            <a:avLst/>
          </a:prstGeom>
        </p:spPr>
      </p:pic>
      <p:sp>
        <p:nvSpPr>
          <p:cNvPr id="38" name="Freeform 37"/>
          <p:cNvSpPr/>
          <p:nvPr/>
        </p:nvSpPr>
        <p:spPr>
          <a:xfrm>
            <a:off x="3790950" y="2786921"/>
            <a:ext cx="1676400" cy="1676400"/>
          </a:xfrm>
          <a:custGeom>
            <a:avLst/>
            <a:gdLst>
              <a:gd name="connsiteX0" fmla="*/ 467626 w 1676400"/>
              <a:gd name="connsiteY0" fmla="*/ 467626 h 1676400"/>
              <a:gd name="connsiteX1" fmla="*/ 467626 w 1676400"/>
              <a:gd name="connsiteY1" fmla="*/ 1208775 h 1676400"/>
              <a:gd name="connsiteX2" fmla="*/ 1208775 w 1676400"/>
              <a:gd name="connsiteY2" fmla="*/ 1208775 h 1676400"/>
              <a:gd name="connsiteX3" fmla="*/ 1208775 w 1676400"/>
              <a:gd name="connsiteY3" fmla="*/ 467626 h 1676400"/>
              <a:gd name="connsiteX4" fmla="*/ 0 w 1676400"/>
              <a:gd name="connsiteY4" fmla="*/ 0 h 1676400"/>
              <a:gd name="connsiteX5" fmla="*/ 1676400 w 1676400"/>
              <a:gd name="connsiteY5" fmla="*/ 0 h 1676400"/>
              <a:gd name="connsiteX6" fmla="*/ 1676400 w 1676400"/>
              <a:gd name="connsiteY6" fmla="*/ 1676400 h 1676400"/>
              <a:gd name="connsiteX7" fmla="*/ 0 w 1676400"/>
              <a:gd name="connsiteY7" fmla="*/ 1676400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76400" h="1676400">
                <a:moveTo>
                  <a:pt x="467626" y="467626"/>
                </a:moveTo>
                <a:lnTo>
                  <a:pt x="467626" y="1208775"/>
                </a:lnTo>
                <a:lnTo>
                  <a:pt x="1208775" y="1208775"/>
                </a:lnTo>
                <a:lnTo>
                  <a:pt x="1208775" y="467626"/>
                </a:lnTo>
                <a:close/>
                <a:moveTo>
                  <a:pt x="0" y="0"/>
                </a:moveTo>
                <a:lnTo>
                  <a:pt x="1676400" y="0"/>
                </a:lnTo>
                <a:lnTo>
                  <a:pt x="1676400" y="1676400"/>
                </a:lnTo>
                <a:lnTo>
                  <a:pt x="0" y="167640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629400" y="4572000"/>
                <a:ext cx="1676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4572000"/>
                <a:ext cx="1676400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629400" y="5029200"/>
                <a:ext cx="1676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5029200"/>
                <a:ext cx="1676400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629400" y="5486400"/>
                <a:ext cx="1676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5486400"/>
                <a:ext cx="1676400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" t="7187" r="15888" b="32926"/>
          <a:stretch/>
        </p:blipFill>
        <p:spPr>
          <a:xfrm>
            <a:off x="9017175" y="2558911"/>
            <a:ext cx="2692049" cy="20394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9525000" y="4572000"/>
                <a:ext cx="1676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000" y="4572000"/>
                <a:ext cx="1676400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9525000" y="5029200"/>
                <a:ext cx="1676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000" y="5029200"/>
                <a:ext cx="1676400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9525000" y="5486400"/>
                <a:ext cx="1676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000" y="5486400"/>
                <a:ext cx="1676400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/>
          <p:cNvCxnSpPr/>
          <p:nvPr/>
        </p:nvCxnSpPr>
        <p:spPr>
          <a:xfrm>
            <a:off x="6096000" y="2667000"/>
            <a:ext cx="0" cy="384048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3200400" y="2667000"/>
            <a:ext cx="0" cy="384048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8839200" y="2667000"/>
            <a:ext cx="0" cy="384048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267200" y="1074860"/>
                <a:ext cx="3657600" cy="128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𝜒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32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1074860"/>
                <a:ext cx="3657600" cy="128734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609600" y="434380"/>
            <a:ext cx="1097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Euler characteristic can be computed in terms of holes: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52400" y="6009620"/>
                <a:ext cx="31994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pc="-250" dirty="0" smtClean="0">
                          <a:latin typeface="Cambria Math" panose="02040503050406030204" pitchFamily="18" charset="0"/>
                        </a:rPr>
                        <m:t>𝜒</m:t>
                      </m:r>
                      <m:r>
                        <a:rPr lang="en-US" sz="2800" b="0" i="1" spc="-250" dirty="0" smtClean="0">
                          <a:latin typeface="Cambria Math" panose="02040503050406030204" pitchFamily="18" charset="0"/>
                        </a:rPr>
                        <m:t>=1−0+0=1</m:t>
                      </m:r>
                    </m:oMath>
                  </m:oMathPara>
                </a14:m>
                <a:endParaRPr lang="en-US" sz="2800" spc="-25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6009620"/>
                <a:ext cx="3199422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200401" y="6009620"/>
                <a:ext cx="28829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pc="-250" dirty="0" smtClean="0">
                          <a:latin typeface="Cambria Math" panose="02040503050406030204" pitchFamily="18" charset="0"/>
                        </a:rPr>
                        <m:t>𝜒</m:t>
                      </m:r>
                      <m:r>
                        <a:rPr lang="en-US" sz="2800" b="0" i="1" spc="-250" dirty="0" smtClean="0">
                          <a:latin typeface="Cambria Math" panose="02040503050406030204" pitchFamily="18" charset="0"/>
                        </a:rPr>
                        <m:t>=1−1+0=0</m:t>
                      </m:r>
                    </m:oMath>
                  </m:oMathPara>
                </a14:m>
                <a:endParaRPr lang="en-US" sz="2800" spc="-25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1" y="6009620"/>
                <a:ext cx="2882902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083303" y="6009620"/>
                <a:ext cx="275589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pc="-250" dirty="0" smtClean="0">
                          <a:latin typeface="Cambria Math" panose="02040503050406030204" pitchFamily="18" charset="0"/>
                        </a:rPr>
                        <m:t>𝜒</m:t>
                      </m:r>
                      <m:r>
                        <a:rPr lang="en-US" sz="2800" b="0" i="1" spc="-250" dirty="0" smtClean="0">
                          <a:latin typeface="Cambria Math" panose="02040503050406030204" pitchFamily="18" charset="0"/>
                        </a:rPr>
                        <m:t>=1−0+1=2</m:t>
                      </m:r>
                    </m:oMath>
                  </m:oMathPara>
                </a14:m>
                <a:endParaRPr lang="en-US" sz="2800" spc="-25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3303" y="6009620"/>
                <a:ext cx="2755897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8839198" y="6009620"/>
                <a:ext cx="30480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pc="-250" dirty="0" smtClean="0">
                          <a:latin typeface="Cambria Math" panose="02040503050406030204" pitchFamily="18" charset="0"/>
                        </a:rPr>
                        <m:t>𝜒</m:t>
                      </m:r>
                      <m:r>
                        <a:rPr lang="en-US" sz="2800" b="0" i="1" spc="-250" dirty="0" smtClean="0">
                          <a:latin typeface="Cambria Math" panose="02040503050406030204" pitchFamily="18" charset="0"/>
                        </a:rPr>
                        <m:t>=1−2+1=0</m:t>
                      </m:r>
                    </m:oMath>
                  </m:oMathPara>
                </a14:m>
                <a:endParaRPr lang="en-US" sz="2800" spc="-25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9198" y="6009620"/>
                <a:ext cx="3048001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ounded Rectangle 49"/>
          <p:cNvSpPr/>
          <p:nvPr/>
        </p:nvSpPr>
        <p:spPr>
          <a:xfrm>
            <a:off x="2701290" y="5953125"/>
            <a:ext cx="457200" cy="640080"/>
          </a:xfrm>
          <a:prstGeom prst="roundRect">
            <a:avLst/>
          </a:prstGeom>
          <a:noFill/>
          <a:ln w="44450">
            <a:solidFill>
              <a:srgbClr val="FFFF00"/>
            </a:solidFill>
          </a:ln>
          <a:effectLst>
            <a:glow rad="889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51" name="Rounded Rectangle 50"/>
          <p:cNvSpPr/>
          <p:nvPr/>
        </p:nvSpPr>
        <p:spPr>
          <a:xfrm>
            <a:off x="5589270" y="5953125"/>
            <a:ext cx="457200" cy="640080"/>
          </a:xfrm>
          <a:prstGeom prst="roundRect">
            <a:avLst/>
          </a:prstGeom>
          <a:noFill/>
          <a:ln w="44450">
            <a:solidFill>
              <a:srgbClr val="FFFF00"/>
            </a:solidFill>
          </a:ln>
          <a:effectLst>
            <a:glow rad="889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52" name="Rounded Rectangle 51"/>
          <p:cNvSpPr/>
          <p:nvPr/>
        </p:nvSpPr>
        <p:spPr>
          <a:xfrm>
            <a:off x="8401050" y="5945505"/>
            <a:ext cx="457200" cy="640080"/>
          </a:xfrm>
          <a:prstGeom prst="roundRect">
            <a:avLst/>
          </a:prstGeom>
          <a:noFill/>
          <a:ln w="44450">
            <a:solidFill>
              <a:srgbClr val="FFFF00"/>
            </a:solidFill>
          </a:ln>
          <a:effectLst>
            <a:glow rad="889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53" name="Rounded Rectangle 52"/>
          <p:cNvSpPr/>
          <p:nvPr/>
        </p:nvSpPr>
        <p:spPr>
          <a:xfrm>
            <a:off x="11304270" y="5951190"/>
            <a:ext cx="457200" cy="640080"/>
          </a:xfrm>
          <a:prstGeom prst="roundRect">
            <a:avLst/>
          </a:prstGeom>
          <a:noFill/>
          <a:ln w="44450">
            <a:solidFill>
              <a:srgbClr val="FFFF00"/>
            </a:solidFill>
          </a:ln>
          <a:effectLst>
            <a:glow rad="889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54" name="TextBox 53"/>
          <p:cNvSpPr txBox="1"/>
          <p:nvPr/>
        </p:nvSpPr>
        <p:spPr>
          <a:xfrm>
            <a:off x="6135367" y="4369500"/>
            <a:ext cx="12866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0070C0"/>
                </a:solidFill>
              </a:rPr>
              <a:t>hollow inside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915400" y="4417963"/>
            <a:ext cx="12866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7030A0"/>
                </a:solidFill>
              </a:rPr>
              <a:t>hollow inside</a:t>
            </a:r>
          </a:p>
        </p:txBody>
      </p:sp>
    </p:spTree>
    <p:extLst>
      <p:ext uri="{BB962C8B-B14F-4D97-AF65-F5344CB8AC3E}">
        <p14:creationId xmlns:p14="http://schemas.microsoft.com/office/powerpoint/2010/main" val="47469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0" grpId="0"/>
      <p:bldP spid="31" grpId="0"/>
      <p:bldP spid="36" grpId="0"/>
      <p:bldP spid="37" grpId="0"/>
      <p:bldP spid="50" grpId="0" animBg="1"/>
      <p:bldP spid="51" grpId="0" animBg="1"/>
      <p:bldP spid="52" grpId="0" animBg="1"/>
      <p:bldP spid="5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028700" y="1905000"/>
            <a:ext cx="1905000" cy="1905000"/>
          </a:xfrm>
          <a:custGeom>
            <a:avLst/>
            <a:gdLst>
              <a:gd name="connsiteX0" fmla="*/ 952501 w 1905000"/>
              <a:gd name="connsiteY0" fmla="*/ 477264 h 1905000"/>
              <a:gd name="connsiteX1" fmla="*/ 477264 w 1905000"/>
              <a:gd name="connsiteY1" fmla="*/ 952501 h 1905000"/>
              <a:gd name="connsiteX2" fmla="*/ 952501 w 1905000"/>
              <a:gd name="connsiteY2" fmla="*/ 1427738 h 1905000"/>
              <a:gd name="connsiteX3" fmla="*/ 1427738 w 1905000"/>
              <a:gd name="connsiteY3" fmla="*/ 952501 h 1905000"/>
              <a:gd name="connsiteX4" fmla="*/ 952501 w 1905000"/>
              <a:gd name="connsiteY4" fmla="*/ 477264 h 1905000"/>
              <a:gd name="connsiteX5" fmla="*/ 952500 w 1905000"/>
              <a:gd name="connsiteY5" fmla="*/ 0 h 1905000"/>
              <a:gd name="connsiteX6" fmla="*/ 1905000 w 1905000"/>
              <a:gd name="connsiteY6" fmla="*/ 952500 h 1905000"/>
              <a:gd name="connsiteX7" fmla="*/ 952500 w 1905000"/>
              <a:gd name="connsiteY7" fmla="*/ 1905000 h 1905000"/>
              <a:gd name="connsiteX8" fmla="*/ 0 w 1905000"/>
              <a:gd name="connsiteY8" fmla="*/ 952500 h 1905000"/>
              <a:gd name="connsiteX9" fmla="*/ 952500 w 1905000"/>
              <a:gd name="connsiteY9" fmla="*/ 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05000" h="1905000">
                <a:moveTo>
                  <a:pt x="952501" y="477264"/>
                </a:moveTo>
                <a:cubicBezTo>
                  <a:pt x="690035" y="477264"/>
                  <a:pt x="477264" y="690035"/>
                  <a:pt x="477264" y="952501"/>
                </a:cubicBezTo>
                <a:cubicBezTo>
                  <a:pt x="477264" y="1214967"/>
                  <a:pt x="690035" y="1427738"/>
                  <a:pt x="952501" y="1427738"/>
                </a:cubicBezTo>
                <a:cubicBezTo>
                  <a:pt x="1214967" y="1427738"/>
                  <a:pt x="1427738" y="1214967"/>
                  <a:pt x="1427738" y="952501"/>
                </a:cubicBezTo>
                <a:cubicBezTo>
                  <a:pt x="1427738" y="690035"/>
                  <a:pt x="1214967" y="477264"/>
                  <a:pt x="952501" y="477264"/>
                </a:cubicBezTo>
                <a:close/>
                <a:moveTo>
                  <a:pt x="952500" y="0"/>
                </a:moveTo>
                <a:cubicBezTo>
                  <a:pt x="1478551" y="0"/>
                  <a:pt x="1905000" y="426449"/>
                  <a:pt x="1905000" y="952500"/>
                </a:cubicBezTo>
                <a:cubicBezTo>
                  <a:pt x="1905000" y="1478551"/>
                  <a:pt x="1478551" y="1905000"/>
                  <a:pt x="952500" y="1905000"/>
                </a:cubicBezTo>
                <a:cubicBezTo>
                  <a:pt x="426449" y="1905000"/>
                  <a:pt x="0" y="1478551"/>
                  <a:pt x="0" y="952500"/>
                </a:cubicBezTo>
                <a:cubicBezTo>
                  <a:pt x="0" y="426449"/>
                  <a:pt x="426449" y="0"/>
                  <a:pt x="952500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9600" y="434380"/>
            <a:ext cx="10972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/>
              <a:t>Now we can find the Euler characteristic of smooth objects.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43000" y="4114800"/>
                <a:ext cx="1676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114800"/>
                <a:ext cx="1676400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43000" y="4748816"/>
                <a:ext cx="1676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748816"/>
                <a:ext cx="167640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43000" y="5382832"/>
                <a:ext cx="1676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5382832"/>
                <a:ext cx="167640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1" t="13333" r="13967" b="22222"/>
          <a:stretch/>
        </p:blipFill>
        <p:spPr>
          <a:xfrm>
            <a:off x="4038601" y="1828801"/>
            <a:ext cx="3048000" cy="21299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7" t="21111" r="7472" b="23333"/>
          <a:stretch/>
        </p:blipFill>
        <p:spPr>
          <a:xfrm>
            <a:off x="8001000" y="1848135"/>
            <a:ext cx="3886200" cy="22334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28700" y="1154673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/>
              <a:t>annulus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10101" y="1154673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/>
              <a:t>torus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724401" y="4114800"/>
                <a:ext cx="1676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1" y="4114800"/>
                <a:ext cx="1676400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724401" y="4748816"/>
                <a:ext cx="1676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1" y="4748816"/>
                <a:ext cx="167640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724401" y="5382832"/>
                <a:ext cx="1676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1" y="5382832"/>
                <a:ext cx="1676400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8648700" y="1154673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/>
              <a:t>double torus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105900" y="4114800"/>
                <a:ext cx="1676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5900" y="4114800"/>
                <a:ext cx="1676400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105900" y="4748816"/>
                <a:ext cx="1676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5900" y="4748816"/>
                <a:ext cx="1676400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9105900" y="5382832"/>
                <a:ext cx="1676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5900" y="5382832"/>
                <a:ext cx="1676400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52400" y="6016847"/>
                <a:ext cx="3200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𝜒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=1−1+0=0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6016847"/>
                <a:ext cx="3200400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834246" y="6016847"/>
                <a:ext cx="35329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𝜒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=1−2+1=0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4246" y="6016847"/>
                <a:ext cx="3532909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001000" y="6016847"/>
                <a:ext cx="381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𝜒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=1−4+1=−2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0" y="6016847"/>
                <a:ext cx="3810000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3352800" y="3540464"/>
            <a:ext cx="16274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chemeClr val="accent5">
                    <a:lumMod val="75000"/>
                  </a:schemeClr>
                </a:solidFill>
              </a:rPr>
              <a:t>hollow inside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191502" y="3362030"/>
            <a:ext cx="16274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hollow inside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3581400" y="1371600"/>
            <a:ext cx="0" cy="5111679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620000" y="1371600"/>
            <a:ext cx="0" cy="5111679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2819400" y="5943600"/>
            <a:ext cx="457200" cy="640080"/>
          </a:xfrm>
          <a:prstGeom prst="roundRect">
            <a:avLst/>
          </a:prstGeom>
          <a:noFill/>
          <a:ln w="44450">
            <a:solidFill>
              <a:srgbClr val="FFFF00"/>
            </a:solidFill>
          </a:ln>
          <a:effectLst>
            <a:glow rad="889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26" name="Rounded Rectangle 25"/>
          <p:cNvSpPr/>
          <p:nvPr/>
        </p:nvSpPr>
        <p:spPr>
          <a:xfrm>
            <a:off x="6667501" y="5943600"/>
            <a:ext cx="457200" cy="640080"/>
          </a:xfrm>
          <a:prstGeom prst="roundRect">
            <a:avLst/>
          </a:prstGeom>
          <a:noFill/>
          <a:ln w="44450">
            <a:solidFill>
              <a:srgbClr val="FFFF00"/>
            </a:solidFill>
          </a:ln>
          <a:effectLst>
            <a:glow rad="889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27" name="Rounded Rectangle 26"/>
          <p:cNvSpPr/>
          <p:nvPr/>
        </p:nvSpPr>
        <p:spPr>
          <a:xfrm>
            <a:off x="10820400" y="5943600"/>
            <a:ext cx="762000" cy="640080"/>
          </a:xfrm>
          <a:prstGeom prst="roundRect">
            <a:avLst/>
          </a:prstGeom>
          <a:noFill/>
          <a:ln w="44450">
            <a:solidFill>
              <a:srgbClr val="FFFF00"/>
            </a:solidFill>
          </a:ln>
          <a:effectLst>
            <a:glow rad="889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412019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5" grpId="0" animBg="1"/>
      <p:bldP spid="26" grpId="0" animBg="1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1" t="13333" r="13967" b="22222"/>
          <a:stretch/>
        </p:blipFill>
        <p:spPr>
          <a:xfrm>
            <a:off x="4038601" y="1828801"/>
            <a:ext cx="3048000" cy="21299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7" t="21111" r="7472" b="23333"/>
          <a:stretch/>
        </p:blipFill>
        <p:spPr>
          <a:xfrm>
            <a:off x="8001000" y="1863400"/>
            <a:ext cx="3886200" cy="223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34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10000" decel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-0.20625 -0.0553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12" y="-27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42" presetClass="path" presetSubtype="0" accel="10000" decel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-0.07812 -0.06643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6" y="-333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/>
          <p:cNvGrpSpPr/>
          <p:nvPr/>
        </p:nvGrpSpPr>
        <p:grpSpPr>
          <a:xfrm>
            <a:off x="752975" y="532940"/>
            <a:ext cx="2932729" cy="2936875"/>
            <a:chOff x="497443" y="568325"/>
            <a:chExt cx="3276044" cy="3280675"/>
          </a:xfrm>
        </p:grpSpPr>
        <p:sp>
          <p:nvSpPr>
            <p:cNvPr id="2" name="Cross 1"/>
            <p:cNvSpPr/>
            <p:nvPr/>
          </p:nvSpPr>
          <p:spPr>
            <a:xfrm>
              <a:off x="609600" y="685800"/>
              <a:ext cx="3048000" cy="3048000"/>
            </a:xfrm>
            <a:prstGeom prst="plus">
              <a:avLst>
                <a:gd name="adj" fmla="val 33500"/>
              </a:avLst>
            </a:prstGeom>
            <a:solidFill>
              <a:schemeClr val="accent5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1596390" y="1708136"/>
              <a:ext cx="1146810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635125" y="1711325"/>
              <a:ext cx="1003300" cy="100330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631950" y="1701800"/>
              <a:ext cx="993775" cy="2027238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1516618" y="1592936"/>
              <a:ext cx="228600" cy="228600"/>
            </a:xfrm>
            <a:prstGeom prst="ellipse">
              <a:avLst/>
            </a:prstGeom>
            <a:solidFill>
              <a:schemeClr val="accent4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497443" y="1592936"/>
              <a:ext cx="228600" cy="228600"/>
            </a:xfrm>
            <a:prstGeom prst="ellipse">
              <a:avLst/>
            </a:prstGeom>
            <a:solidFill>
              <a:schemeClr val="accent4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2519362" y="1592936"/>
              <a:ext cx="228600" cy="228600"/>
            </a:xfrm>
            <a:prstGeom prst="ellipse">
              <a:avLst/>
            </a:prstGeom>
            <a:solidFill>
              <a:schemeClr val="accent4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3544887" y="1592936"/>
              <a:ext cx="228600" cy="228600"/>
            </a:xfrm>
            <a:prstGeom prst="ellipse">
              <a:avLst/>
            </a:prstGeom>
            <a:solidFill>
              <a:schemeClr val="accent4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1516618" y="2594889"/>
              <a:ext cx="228600" cy="228600"/>
            </a:xfrm>
            <a:prstGeom prst="ellipse">
              <a:avLst/>
            </a:prstGeom>
            <a:solidFill>
              <a:schemeClr val="accent4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497443" y="2594889"/>
              <a:ext cx="228600" cy="228600"/>
            </a:xfrm>
            <a:prstGeom prst="ellipse">
              <a:avLst/>
            </a:prstGeom>
            <a:solidFill>
              <a:schemeClr val="accent4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2519362" y="2594889"/>
              <a:ext cx="228600" cy="228600"/>
            </a:xfrm>
            <a:prstGeom prst="ellipse">
              <a:avLst/>
            </a:prstGeom>
            <a:solidFill>
              <a:schemeClr val="accent4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3544887" y="2594889"/>
              <a:ext cx="228600" cy="228600"/>
            </a:xfrm>
            <a:prstGeom prst="ellipse">
              <a:avLst/>
            </a:prstGeom>
            <a:solidFill>
              <a:schemeClr val="accent4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1516618" y="568325"/>
              <a:ext cx="228600" cy="228600"/>
            </a:xfrm>
            <a:prstGeom prst="ellipse">
              <a:avLst/>
            </a:prstGeom>
            <a:solidFill>
              <a:schemeClr val="accent4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2519362" y="568325"/>
              <a:ext cx="228600" cy="228600"/>
            </a:xfrm>
            <a:prstGeom prst="ellipse">
              <a:avLst/>
            </a:prstGeom>
            <a:solidFill>
              <a:schemeClr val="accent4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1516618" y="3620400"/>
              <a:ext cx="228600" cy="228600"/>
            </a:xfrm>
            <a:prstGeom prst="ellipse">
              <a:avLst/>
            </a:prstGeom>
            <a:solidFill>
              <a:schemeClr val="accent4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2519362" y="3620400"/>
              <a:ext cx="228600" cy="228600"/>
            </a:xfrm>
            <a:prstGeom prst="ellipse">
              <a:avLst/>
            </a:prstGeom>
            <a:solidFill>
              <a:schemeClr val="accent4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4572000" y="601436"/>
            <a:ext cx="3134695" cy="2914650"/>
            <a:chOff x="4382691" y="590550"/>
            <a:chExt cx="3935017" cy="3658792"/>
          </a:xfrm>
        </p:grpSpPr>
        <p:sp>
          <p:nvSpPr>
            <p:cNvPr id="3" name="Freeform 2"/>
            <p:cNvSpPr/>
            <p:nvPr/>
          </p:nvSpPr>
          <p:spPr>
            <a:xfrm>
              <a:off x="4500563" y="704850"/>
              <a:ext cx="3709987" cy="3433763"/>
            </a:xfrm>
            <a:custGeom>
              <a:avLst/>
              <a:gdLst>
                <a:gd name="connsiteX0" fmla="*/ 1190625 w 3281363"/>
                <a:gd name="connsiteY0" fmla="*/ 885825 h 3000375"/>
                <a:gd name="connsiteX1" fmla="*/ 1190625 w 3281363"/>
                <a:gd name="connsiteY1" fmla="*/ 1719263 h 3000375"/>
                <a:gd name="connsiteX2" fmla="*/ 3281363 w 3281363"/>
                <a:gd name="connsiteY2" fmla="*/ 1719263 h 3000375"/>
                <a:gd name="connsiteX3" fmla="*/ 3281363 w 3281363"/>
                <a:gd name="connsiteY3" fmla="*/ 0 h 3000375"/>
                <a:gd name="connsiteX4" fmla="*/ 0 w 3281363"/>
                <a:gd name="connsiteY4" fmla="*/ 0 h 3000375"/>
                <a:gd name="connsiteX5" fmla="*/ 0 w 3281363"/>
                <a:gd name="connsiteY5" fmla="*/ 3000375 h 3000375"/>
                <a:gd name="connsiteX6" fmla="*/ 3276600 w 3281363"/>
                <a:gd name="connsiteY6" fmla="*/ 3000375 h 3000375"/>
                <a:gd name="connsiteX7" fmla="*/ 3276600 w 3281363"/>
                <a:gd name="connsiteY7" fmla="*/ 2290763 h 3000375"/>
                <a:gd name="connsiteX8" fmla="*/ 685800 w 3281363"/>
                <a:gd name="connsiteY8" fmla="*/ 2290763 h 3000375"/>
                <a:gd name="connsiteX9" fmla="*/ 685800 w 3281363"/>
                <a:gd name="connsiteY9" fmla="*/ 619125 h 3000375"/>
                <a:gd name="connsiteX10" fmla="*/ 2747963 w 3281363"/>
                <a:gd name="connsiteY10" fmla="*/ 619125 h 3000375"/>
                <a:gd name="connsiteX11" fmla="*/ 2747963 w 3281363"/>
                <a:gd name="connsiteY11" fmla="*/ 1366838 h 3000375"/>
                <a:gd name="connsiteX12" fmla="*/ 1795463 w 3281363"/>
                <a:gd name="connsiteY12" fmla="*/ 1366838 h 3000375"/>
                <a:gd name="connsiteX13" fmla="*/ 1795463 w 3281363"/>
                <a:gd name="connsiteY13" fmla="*/ 904875 h 3000375"/>
                <a:gd name="connsiteX14" fmla="*/ 1190625 w 3281363"/>
                <a:gd name="connsiteY14" fmla="*/ 885825 h 3000375"/>
                <a:gd name="connsiteX0" fmla="*/ 1190625 w 3281363"/>
                <a:gd name="connsiteY0" fmla="*/ 885825 h 3000375"/>
                <a:gd name="connsiteX1" fmla="*/ 1504950 w 3281363"/>
                <a:gd name="connsiteY1" fmla="*/ 2009776 h 3000375"/>
                <a:gd name="connsiteX2" fmla="*/ 3281363 w 3281363"/>
                <a:gd name="connsiteY2" fmla="*/ 1719263 h 3000375"/>
                <a:gd name="connsiteX3" fmla="*/ 3281363 w 3281363"/>
                <a:gd name="connsiteY3" fmla="*/ 0 h 3000375"/>
                <a:gd name="connsiteX4" fmla="*/ 0 w 3281363"/>
                <a:gd name="connsiteY4" fmla="*/ 0 h 3000375"/>
                <a:gd name="connsiteX5" fmla="*/ 0 w 3281363"/>
                <a:gd name="connsiteY5" fmla="*/ 3000375 h 3000375"/>
                <a:gd name="connsiteX6" fmla="*/ 3276600 w 3281363"/>
                <a:gd name="connsiteY6" fmla="*/ 3000375 h 3000375"/>
                <a:gd name="connsiteX7" fmla="*/ 3276600 w 3281363"/>
                <a:gd name="connsiteY7" fmla="*/ 2290763 h 3000375"/>
                <a:gd name="connsiteX8" fmla="*/ 685800 w 3281363"/>
                <a:gd name="connsiteY8" fmla="*/ 2290763 h 3000375"/>
                <a:gd name="connsiteX9" fmla="*/ 685800 w 3281363"/>
                <a:gd name="connsiteY9" fmla="*/ 619125 h 3000375"/>
                <a:gd name="connsiteX10" fmla="*/ 2747963 w 3281363"/>
                <a:gd name="connsiteY10" fmla="*/ 619125 h 3000375"/>
                <a:gd name="connsiteX11" fmla="*/ 2747963 w 3281363"/>
                <a:gd name="connsiteY11" fmla="*/ 1366838 h 3000375"/>
                <a:gd name="connsiteX12" fmla="*/ 1795463 w 3281363"/>
                <a:gd name="connsiteY12" fmla="*/ 1366838 h 3000375"/>
                <a:gd name="connsiteX13" fmla="*/ 1795463 w 3281363"/>
                <a:gd name="connsiteY13" fmla="*/ 904875 h 3000375"/>
                <a:gd name="connsiteX14" fmla="*/ 1190625 w 3281363"/>
                <a:gd name="connsiteY14" fmla="*/ 885825 h 3000375"/>
                <a:gd name="connsiteX0" fmla="*/ 1190625 w 3281363"/>
                <a:gd name="connsiteY0" fmla="*/ 885825 h 3000375"/>
                <a:gd name="connsiteX1" fmla="*/ 1504950 w 3281363"/>
                <a:gd name="connsiteY1" fmla="*/ 2009776 h 3000375"/>
                <a:gd name="connsiteX2" fmla="*/ 3281363 w 3281363"/>
                <a:gd name="connsiteY2" fmla="*/ 1719263 h 3000375"/>
                <a:gd name="connsiteX3" fmla="*/ 3281363 w 3281363"/>
                <a:gd name="connsiteY3" fmla="*/ 0 h 3000375"/>
                <a:gd name="connsiteX4" fmla="*/ 0 w 3281363"/>
                <a:gd name="connsiteY4" fmla="*/ 0 h 3000375"/>
                <a:gd name="connsiteX5" fmla="*/ 0 w 3281363"/>
                <a:gd name="connsiteY5" fmla="*/ 3000375 h 3000375"/>
                <a:gd name="connsiteX6" fmla="*/ 3276600 w 3281363"/>
                <a:gd name="connsiteY6" fmla="*/ 3000375 h 3000375"/>
                <a:gd name="connsiteX7" fmla="*/ 3276600 w 3281363"/>
                <a:gd name="connsiteY7" fmla="*/ 2290763 h 3000375"/>
                <a:gd name="connsiteX8" fmla="*/ 685800 w 3281363"/>
                <a:gd name="connsiteY8" fmla="*/ 2290763 h 3000375"/>
                <a:gd name="connsiteX9" fmla="*/ 685800 w 3281363"/>
                <a:gd name="connsiteY9" fmla="*/ 619125 h 3000375"/>
                <a:gd name="connsiteX10" fmla="*/ 2747963 w 3281363"/>
                <a:gd name="connsiteY10" fmla="*/ 619125 h 3000375"/>
                <a:gd name="connsiteX11" fmla="*/ 2747963 w 3281363"/>
                <a:gd name="connsiteY11" fmla="*/ 1366838 h 3000375"/>
                <a:gd name="connsiteX12" fmla="*/ 1947863 w 3281363"/>
                <a:gd name="connsiteY12" fmla="*/ 1481138 h 3000375"/>
                <a:gd name="connsiteX13" fmla="*/ 1795463 w 3281363"/>
                <a:gd name="connsiteY13" fmla="*/ 904875 h 3000375"/>
                <a:gd name="connsiteX14" fmla="*/ 1190625 w 3281363"/>
                <a:gd name="connsiteY14" fmla="*/ 885825 h 3000375"/>
                <a:gd name="connsiteX0" fmla="*/ 1190625 w 3281363"/>
                <a:gd name="connsiteY0" fmla="*/ 885825 h 3000375"/>
                <a:gd name="connsiteX1" fmla="*/ 1504950 w 3281363"/>
                <a:gd name="connsiteY1" fmla="*/ 2009776 h 3000375"/>
                <a:gd name="connsiteX2" fmla="*/ 3281363 w 3281363"/>
                <a:gd name="connsiteY2" fmla="*/ 1719263 h 3000375"/>
                <a:gd name="connsiteX3" fmla="*/ 3281363 w 3281363"/>
                <a:gd name="connsiteY3" fmla="*/ 0 h 3000375"/>
                <a:gd name="connsiteX4" fmla="*/ 0 w 3281363"/>
                <a:gd name="connsiteY4" fmla="*/ 0 h 3000375"/>
                <a:gd name="connsiteX5" fmla="*/ 0 w 3281363"/>
                <a:gd name="connsiteY5" fmla="*/ 3000375 h 3000375"/>
                <a:gd name="connsiteX6" fmla="*/ 3276600 w 3281363"/>
                <a:gd name="connsiteY6" fmla="*/ 3000375 h 3000375"/>
                <a:gd name="connsiteX7" fmla="*/ 3276600 w 3281363"/>
                <a:gd name="connsiteY7" fmla="*/ 2290763 h 3000375"/>
                <a:gd name="connsiteX8" fmla="*/ 685800 w 3281363"/>
                <a:gd name="connsiteY8" fmla="*/ 2290763 h 3000375"/>
                <a:gd name="connsiteX9" fmla="*/ 685800 w 3281363"/>
                <a:gd name="connsiteY9" fmla="*/ 619125 h 3000375"/>
                <a:gd name="connsiteX10" fmla="*/ 2209800 w 3281363"/>
                <a:gd name="connsiteY10" fmla="*/ 390525 h 3000375"/>
                <a:gd name="connsiteX11" fmla="*/ 2747963 w 3281363"/>
                <a:gd name="connsiteY11" fmla="*/ 1366838 h 3000375"/>
                <a:gd name="connsiteX12" fmla="*/ 1947863 w 3281363"/>
                <a:gd name="connsiteY12" fmla="*/ 1481138 h 3000375"/>
                <a:gd name="connsiteX13" fmla="*/ 1795463 w 3281363"/>
                <a:gd name="connsiteY13" fmla="*/ 904875 h 3000375"/>
                <a:gd name="connsiteX14" fmla="*/ 1190625 w 3281363"/>
                <a:gd name="connsiteY14" fmla="*/ 885825 h 3000375"/>
                <a:gd name="connsiteX0" fmla="*/ 1190625 w 3281363"/>
                <a:gd name="connsiteY0" fmla="*/ 885825 h 3000375"/>
                <a:gd name="connsiteX1" fmla="*/ 1504950 w 3281363"/>
                <a:gd name="connsiteY1" fmla="*/ 2009776 h 3000375"/>
                <a:gd name="connsiteX2" fmla="*/ 3281363 w 3281363"/>
                <a:gd name="connsiteY2" fmla="*/ 1719263 h 3000375"/>
                <a:gd name="connsiteX3" fmla="*/ 3281363 w 3281363"/>
                <a:gd name="connsiteY3" fmla="*/ 0 h 3000375"/>
                <a:gd name="connsiteX4" fmla="*/ 0 w 3281363"/>
                <a:gd name="connsiteY4" fmla="*/ 0 h 3000375"/>
                <a:gd name="connsiteX5" fmla="*/ 0 w 3281363"/>
                <a:gd name="connsiteY5" fmla="*/ 3000375 h 3000375"/>
                <a:gd name="connsiteX6" fmla="*/ 3276600 w 3281363"/>
                <a:gd name="connsiteY6" fmla="*/ 3000375 h 3000375"/>
                <a:gd name="connsiteX7" fmla="*/ 3276600 w 3281363"/>
                <a:gd name="connsiteY7" fmla="*/ 2290763 h 3000375"/>
                <a:gd name="connsiteX8" fmla="*/ 685800 w 3281363"/>
                <a:gd name="connsiteY8" fmla="*/ 2290763 h 3000375"/>
                <a:gd name="connsiteX9" fmla="*/ 566737 w 3281363"/>
                <a:gd name="connsiteY9" fmla="*/ 809625 h 3000375"/>
                <a:gd name="connsiteX10" fmla="*/ 2209800 w 3281363"/>
                <a:gd name="connsiteY10" fmla="*/ 390525 h 3000375"/>
                <a:gd name="connsiteX11" fmla="*/ 2747963 w 3281363"/>
                <a:gd name="connsiteY11" fmla="*/ 1366838 h 3000375"/>
                <a:gd name="connsiteX12" fmla="*/ 1947863 w 3281363"/>
                <a:gd name="connsiteY12" fmla="*/ 1481138 h 3000375"/>
                <a:gd name="connsiteX13" fmla="*/ 1795463 w 3281363"/>
                <a:gd name="connsiteY13" fmla="*/ 904875 h 3000375"/>
                <a:gd name="connsiteX14" fmla="*/ 1190625 w 3281363"/>
                <a:gd name="connsiteY14" fmla="*/ 885825 h 3000375"/>
                <a:gd name="connsiteX0" fmla="*/ 1190625 w 3281363"/>
                <a:gd name="connsiteY0" fmla="*/ 885825 h 3000375"/>
                <a:gd name="connsiteX1" fmla="*/ 1504950 w 3281363"/>
                <a:gd name="connsiteY1" fmla="*/ 2009776 h 3000375"/>
                <a:gd name="connsiteX2" fmla="*/ 3281363 w 3281363"/>
                <a:gd name="connsiteY2" fmla="*/ 1719263 h 3000375"/>
                <a:gd name="connsiteX3" fmla="*/ 3281363 w 3281363"/>
                <a:gd name="connsiteY3" fmla="*/ 0 h 3000375"/>
                <a:gd name="connsiteX4" fmla="*/ 0 w 3281363"/>
                <a:gd name="connsiteY4" fmla="*/ 0 h 3000375"/>
                <a:gd name="connsiteX5" fmla="*/ 0 w 3281363"/>
                <a:gd name="connsiteY5" fmla="*/ 3000375 h 3000375"/>
                <a:gd name="connsiteX6" fmla="*/ 3276600 w 3281363"/>
                <a:gd name="connsiteY6" fmla="*/ 3000375 h 3000375"/>
                <a:gd name="connsiteX7" fmla="*/ 3276600 w 3281363"/>
                <a:gd name="connsiteY7" fmla="*/ 2290763 h 3000375"/>
                <a:gd name="connsiteX8" fmla="*/ 781050 w 3281363"/>
                <a:gd name="connsiteY8" fmla="*/ 2543175 h 3000375"/>
                <a:gd name="connsiteX9" fmla="*/ 566737 w 3281363"/>
                <a:gd name="connsiteY9" fmla="*/ 809625 h 3000375"/>
                <a:gd name="connsiteX10" fmla="*/ 2209800 w 3281363"/>
                <a:gd name="connsiteY10" fmla="*/ 390525 h 3000375"/>
                <a:gd name="connsiteX11" fmla="*/ 2747963 w 3281363"/>
                <a:gd name="connsiteY11" fmla="*/ 1366838 h 3000375"/>
                <a:gd name="connsiteX12" fmla="*/ 1947863 w 3281363"/>
                <a:gd name="connsiteY12" fmla="*/ 1481138 h 3000375"/>
                <a:gd name="connsiteX13" fmla="*/ 1795463 w 3281363"/>
                <a:gd name="connsiteY13" fmla="*/ 904875 h 3000375"/>
                <a:gd name="connsiteX14" fmla="*/ 1190625 w 3281363"/>
                <a:gd name="connsiteY14" fmla="*/ 885825 h 3000375"/>
                <a:gd name="connsiteX0" fmla="*/ 1190625 w 3571875"/>
                <a:gd name="connsiteY0" fmla="*/ 885825 h 3000375"/>
                <a:gd name="connsiteX1" fmla="*/ 1504950 w 3571875"/>
                <a:gd name="connsiteY1" fmla="*/ 2009776 h 3000375"/>
                <a:gd name="connsiteX2" fmla="*/ 3281363 w 3571875"/>
                <a:gd name="connsiteY2" fmla="*/ 1719263 h 3000375"/>
                <a:gd name="connsiteX3" fmla="*/ 3281363 w 3571875"/>
                <a:gd name="connsiteY3" fmla="*/ 0 h 3000375"/>
                <a:gd name="connsiteX4" fmla="*/ 0 w 3571875"/>
                <a:gd name="connsiteY4" fmla="*/ 0 h 3000375"/>
                <a:gd name="connsiteX5" fmla="*/ 0 w 3571875"/>
                <a:gd name="connsiteY5" fmla="*/ 3000375 h 3000375"/>
                <a:gd name="connsiteX6" fmla="*/ 3276600 w 3571875"/>
                <a:gd name="connsiteY6" fmla="*/ 3000375 h 3000375"/>
                <a:gd name="connsiteX7" fmla="*/ 3571875 w 3571875"/>
                <a:gd name="connsiteY7" fmla="*/ 2071688 h 3000375"/>
                <a:gd name="connsiteX8" fmla="*/ 781050 w 3571875"/>
                <a:gd name="connsiteY8" fmla="*/ 2543175 h 3000375"/>
                <a:gd name="connsiteX9" fmla="*/ 566737 w 3571875"/>
                <a:gd name="connsiteY9" fmla="*/ 809625 h 3000375"/>
                <a:gd name="connsiteX10" fmla="*/ 2209800 w 3571875"/>
                <a:gd name="connsiteY10" fmla="*/ 390525 h 3000375"/>
                <a:gd name="connsiteX11" fmla="*/ 2747963 w 3571875"/>
                <a:gd name="connsiteY11" fmla="*/ 1366838 h 3000375"/>
                <a:gd name="connsiteX12" fmla="*/ 1947863 w 3571875"/>
                <a:gd name="connsiteY12" fmla="*/ 1481138 h 3000375"/>
                <a:gd name="connsiteX13" fmla="*/ 1795463 w 3571875"/>
                <a:gd name="connsiteY13" fmla="*/ 904875 h 3000375"/>
                <a:gd name="connsiteX14" fmla="*/ 1190625 w 3571875"/>
                <a:gd name="connsiteY14" fmla="*/ 885825 h 3000375"/>
                <a:gd name="connsiteX0" fmla="*/ 1190625 w 3571875"/>
                <a:gd name="connsiteY0" fmla="*/ 885825 h 3233738"/>
                <a:gd name="connsiteX1" fmla="*/ 1504950 w 3571875"/>
                <a:gd name="connsiteY1" fmla="*/ 2009776 h 3233738"/>
                <a:gd name="connsiteX2" fmla="*/ 3281363 w 3571875"/>
                <a:gd name="connsiteY2" fmla="*/ 1719263 h 3233738"/>
                <a:gd name="connsiteX3" fmla="*/ 3281363 w 3571875"/>
                <a:gd name="connsiteY3" fmla="*/ 0 h 3233738"/>
                <a:gd name="connsiteX4" fmla="*/ 0 w 3571875"/>
                <a:gd name="connsiteY4" fmla="*/ 0 h 3233738"/>
                <a:gd name="connsiteX5" fmla="*/ 0 w 3571875"/>
                <a:gd name="connsiteY5" fmla="*/ 3000375 h 3233738"/>
                <a:gd name="connsiteX6" fmla="*/ 2938462 w 3571875"/>
                <a:gd name="connsiteY6" fmla="*/ 3233738 h 3233738"/>
                <a:gd name="connsiteX7" fmla="*/ 3571875 w 3571875"/>
                <a:gd name="connsiteY7" fmla="*/ 2071688 h 3233738"/>
                <a:gd name="connsiteX8" fmla="*/ 781050 w 3571875"/>
                <a:gd name="connsiteY8" fmla="*/ 2543175 h 3233738"/>
                <a:gd name="connsiteX9" fmla="*/ 566737 w 3571875"/>
                <a:gd name="connsiteY9" fmla="*/ 809625 h 3233738"/>
                <a:gd name="connsiteX10" fmla="*/ 2209800 w 3571875"/>
                <a:gd name="connsiteY10" fmla="*/ 390525 h 3233738"/>
                <a:gd name="connsiteX11" fmla="*/ 2747963 w 3571875"/>
                <a:gd name="connsiteY11" fmla="*/ 1366838 h 3233738"/>
                <a:gd name="connsiteX12" fmla="*/ 1947863 w 3571875"/>
                <a:gd name="connsiteY12" fmla="*/ 1481138 h 3233738"/>
                <a:gd name="connsiteX13" fmla="*/ 1795463 w 3571875"/>
                <a:gd name="connsiteY13" fmla="*/ 904875 h 3233738"/>
                <a:gd name="connsiteX14" fmla="*/ 1190625 w 3571875"/>
                <a:gd name="connsiteY14" fmla="*/ 885825 h 3233738"/>
                <a:gd name="connsiteX0" fmla="*/ 1190625 w 3571875"/>
                <a:gd name="connsiteY0" fmla="*/ 885825 h 3386138"/>
                <a:gd name="connsiteX1" fmla="*/ 1504950 w 3571875"/>
                <a:gd name="connsiteY1" fmla="*/ 2009776 h 3386138"/>
                <a:gd name="connsiteX2" fmla="*/ 3281363 w 3571875"/>
                <a:gd name="connsiteY2" fmla="*/ 1719263 h 3386138"/>
                <a:gd name="connsiteX3" fmla="*/ 3281363 w 3571875"/>
                <a:gd name="connsiteY3" fmla="*/ 0 h 3386138"/>
                <a:gd name="connsiteX4" fmla="*/ 0 w 3571875"/>
                <a:gd name="connsiteY4" fmla="*/ 0 h 3386138"/>
                <a:gd name="connsiteX5" fmla="*/ 481013 w 3571875"/>
                <a:gd name="connsiteY5" fmla="*/ 3386138 h 3386138"/>
                <a:gd name="connsiteX6" fmla="*/ 2938462 w 3571875"/>
                <a:gd name="connsiteY6" fmla="*/ 3233738 h 3386138"/>
                <a:gd name="connsiteX7" fmla="*/ 3571875 w 3571875"/>
                <a:gd name="connsiteY7" fmla="*/ 2071688 h 3386138"/>
                <a:gd name="connsiteX8" fmla="*/ 781050 w 3571875"/>
                <a:gd name="connsiteY8" fmla="*/ 2543175 h 3386138"/>
                <a:gd name="connsiteX9" fmla="*/ 566737 w 3571875"/>
                <a:gd name="connsiteY9" fmla="*/ 809625 h 3386138"/>
                <a:gd name="connsiteX10" fmla="*/ 2209800 w 3571875"/>
                <a:gd name="connsiteY10" fmla="*/ 390525 h 3386138"/>
                <a:gd name="connsiteX11" fmla="*/ 2747963 w 3571875"/>
                <a:gd name="connsiteY11" fmla="*/ 1366838 h 3386138"/>
                <a:gd name="connsiteX12" fmla="*/ 1947863 w 3571875"/>
                <a:gd name="connsiteY12" fmla="*/ 1481138 h 3386138"/>
                <a:gd name="connsiteX13" fmla="*/ 1795463 w 3571875"/>
                <a:gd name="connsiteY13" fmla="*/ 904875 h 3386138"/>
                <a:gd name="connsiteX14" fmla="*/ 1190625 w 3571875"/>
                <a:gd name="connsiteY14" fmla="*/ 885825 h 3386138"/>
                <a:gd name="connsiteX0" fmla="*/ 1190625 w 3571875"/>
                <a:gd name="connsiteY0" fmla="*/ 885825 h 3386138"/>
                <a:gd name="connsiteX1" fmla="*/ 1504950 w 3571875"/>
                <a:gd name="connsiteY1" fmla="*/ 2009776 h 3386138"/>
                <a:gd name="connsiteX2" fmla="*/ 3281363 w 3571875"/>
                <a:gd name="connsiteY2" fmla="*/ 1719263 h 3386138"/>
                <a:gd name="connsiteX3" fmla="*/ 3281363 w 3571875"/>
                <a:gd name="connsiteY3" fmla="*/ 0 h 3386138"/>
                <a:gd name="connsiteX4" fmla="*/ 0 w 3571875"/>
                <a:gd name="connsiteY4" fmla="*/ 0 h 3386138"/>
                <a:gd name="connsiteX5" fmla="*/ 257175 w 3571875"/>
                <a:gd name="connsiteY5" fmla="*/ 1857374 h 3386138"/>
                <a:gd name="connsiteX6" fmla="*/ 481013 w 3571875"/>
                <a:gd name="connsiteY6" fmla="*/ 3386138 h 3386138"/>
                <a:gd name="connsiteX7" fmla="*/ 2938462 w 3571875"/>
                <a:gd name="connsiteY7" fmla="*/ 3233738 h 3386138"/>
                <a:gd name="connsiteX8" fmla="*/ 3571875 w 3571875"/>
                <a:gd name="connsiteY8" fmla="*/ 2071688 h 3386138"/>
                <a:gd name="connsiteX9" fmla="*/ 781050 w 3571875"/>
                <a:gd name="connsiteY9" fmla="*/ 2543175 h 3386138"/>
                <a:gd name="connsiteX10" fmla="*/ 566737 w 3571875"/>
                <a:gd name="connsiteY10" fmla="*/ 809625 h 3386138"/>
                <a:gd name="connsiteX11" fmla="*/ 2209800 w 3571875"/>
                <a:gd name="connsiteY11" fmla="*/ 390525 h 3386138"/>
                <a:gd name="connsiteX12" fmla="*/ 2747963 w 3571875"/>
                <a:gd name="connsiteY12" fmla="*/ 1366838 h 3386138"/>
                <a:gd name="connsiteX13" fmla="*/ 1947863 w 3571875"/>
                <a:gd name="connsiteY13" fmla="*/ 1481138 h 3386138"/>
                <a:gd name="connsiteX14" fmla="*/ 1795463 w 3571875"/>
                <a:gd name="connsiteY14" fmla="*/ 904875 h 3386138"/>
                <a:gd name="connsiteX15" fmla="*/ 1190625 w 3571875"/>
                <a:gd name="connsiteY15" fmla="*/ 885825 h 3386138"/>
                <a:gd name="connsiteX0" fmla="*/ 1328737 w 3709987"/>
                <a:gd name="connsiteY0" fmla="*/ 885825 h 3386138"/>
                <a:gd name="connsiteX1" fmla="*/ 1643062 w 3709987"/>
                <a:gd name="connsiteY1" fmla="*/ 2009776 h 3386138"/>
                <a:gd name="connsiteX2" fmla="*/ 3419475 w 3709987"/>
                <a:gd name="connsiteY2" fmla="*/ 1719263 h 3386138"/>
                <a:gd name="connsiteX3" fmla="*/ 3419475 w 3709987"/>
                <a:gd name="connsiteY3" fmla="*/ 0 h 3386138"/>
                <a:gd name="connsiteX4" fmla="*/ 138112 w 3709987"/>
                <a:gd name="connsiteY4" fmla="*/ 0 h 3386138"/>
                <a:gd name="connsiteX5" fmla="*/ 0 w 3709987"/>
                <a:gd name="connsiteY5" fmla="*/ 2005012 h 3386138"/>
                <a:gd name="connsiteX6" fmla="*/ 619125 w 3709987"/>
                <a:gd name="connsiteY6" fmla="*/ 3386138 h 3386138"/>
                <a:gd name="connsiteX7" fmla="*/ 3076574 w 3709987"/>
                <a:gd name="connsiteY7" fmla="*/ 3233738 h 3386138"/>
                <a:gd name="connsiteX8" fmla="*/ 3709987 w 3709987"/>
                <a:gd name="connsiteY8" fmla="*/ 2071688 h 3386138"/>
                <a:gd name="connsiteX9" fmla="*/ 919162 w 3709987"/>
                <a:gd name="connsiteY9" fmla="*/ 2543175 h 3386138"/>
                <a:gd name="connsiteX10" fmla="*/ 704849 w 3709987"/>
                <a:gd name="connsiteY10" fmla="*/ 809625 h 3386138"/>
                <a:gd name="connsiteX11" fmla="*/ 2347912 w 3709987"/>
                <a:gd name="connsiteY11" fmla="*/ 390525 h 3386138"/>
                <a:gd name="connsiteX12" fmla="*/ 2886075 w 3709987"/>
                <a:gd name="connsiteY12" fmla="*/ 1366838 h 3386138"/>
                <a:gd name="connsiteX13" fmla="*/ 2085975 w 3709987"/>
                <a:gd name="connsiteY13" fmla="*/ 1481138 h 3386138"/>
                <a:gd name="connsiteX14" fmla="*/ 1933575 w 3709987"/>
                <a:gd name="connsiteY14" fmla="*/ 904875 h 3386138"/>
                <a:gd name="connsiteX15" fmla="*/ 1328737 w 3709987"/>
                <a:gd name="connsiteY15" fmla="*/ 885825 h 3386138"/>
                <a:gd name="connsiteX0" fmla="*/ 1328737 w 3709987"/>
                <a:gd name="connsiteY0" fmla="*/ 885825 h 3386138"/>
                <a:gd name="connsiteX1" fmla="*/ 1643062 w 3709987"/>
                <a:gd name="connsiteY1" fmla="*/ 2009776 h 3386138"/>
                <a:gd name="connsiteX2" fmla="*/ 3419475 w 3709987"/>
                <a:gd name="connsiteY2" fmla="*/ 1719263 h 3386138"/>
                <a:gd name="connsiteX3" fmla="*/ 3419475 w 3709987"/>
                <a:gd name="connsiteY3" fmla="*/ 0 h 3386138"/>
                <a:gd name="connsiteX4" fmla="*/ 442912 w 3709987"/>
                <a:gd name="connsiteY4" fmla="*/ 42863 h 3386138"/>
                <a:gd name="connsiteX5" fmla="*/ 0 w 3709987"/>
                <a:gd name="connsiteY5" fmla="*/ 2005012 h 3386138"/>
                <a:gd name="connsiteX6" fmla="*/ 619125 w 3709987"/>
                <a:gd name="connsiteY6" fmla="*/ 3386138 h 3386138"/>
                <a:gd name="connsiteX7" fmla="*/ 3076574 w 3709987"/>
                <a:gd name="connsiteY7" fmla="*/ 3233738 h 3386138"/>
                <a:gd name="connsiteX8" fmla="*/ 3709987 w 3709987"/>
                <a:gd name="connsiteY8" fmla="*/ 2071688 h 3386138"/>
                <a:gd name="connsiteX9" fmla="*/ 919162 w 3709987"/>
                <a:gd name="connsiteY9" fmla="*/ 2543175 h 3386138"/>
                <a:gd name="connsiteX10" fmla="*/ 704849 w 3709987"/>
                <a:gd name="connsiteY10" fmla="*/ 809625 h 3386138"/>
                <a:gd name="connsiteX11" fmla="*/ 2347912 w 3709987"/>
                <a:gd name="connsiteY11" fmla="*/ 390525 h 3386138"/>
                <a:gd name="connsiteX12" fmla="*/ 2886075 w 3709987"/>
                <a:gd name="connsiteY12" fmla="*/ 1366838 h 3386138"/>
                <a:gd name="connsiteX13" fmla="*/ 2085975 w 3709987"/>
                <a:gd name="connsiteY13" fmla="*/ 1481138 h 3386138"/>
                <a:gd name="connsiteX14" fmla="*/ 1933575 w 3709987"/>
                <a:gd name="connsiteY14" fmla="*/ 904875 h 3386138"/>
                <a:gd name="connsiteX15" fmla="*/ 1328737 w 3709987"/>
                <a:gd name="connsiteY15" fmla="*/ 885825 h 3386138"/>
                <a:gd name="connsiteX0" fmla="*/ 1328737 w 3709987"/>
                <a:gd name="connsiteY0" fmla="*/ 933450 h 3433763"/>
                <a:gd name="connsiteX1" fmla="*/ 1643062 w 3709987"/>
                <a:gd name="connsiteY1" fmla="*/ 2057401 h 3433763"/>
                <a:gd name="connsiteX2" fmla="*/ 3419475 w 3709987"/>
                <a:gd name="connsiteY2" fmla="*/ 1766888 h 3433763"/>
                <a:gd name="connsiteX3" fmla="*/ 2986087 w 3709987"/>
                <a:gd name="connsiteY3" fmla="*/ 0 h 3433763"/>
                <a:gd name="connsiteX4" fmla="*/ 442912 w 3709987"/>
                <a:gd name="connsiteY4" fmla="*/ 90488 h 3433763"/>
                <a:gd name="connsiteX5" fmla="*/ 0 w 3709987"/>
                <a:gd name="connsiteY5" fmla="*/ 2052637 h 3433763"/>
                <a:gd name="connsiteX6" fmla="*/ 619125 w 3709987"/>
                <a:gd name="connsiteY6" fmla="*/ 3433763 h 3433763"/>
                <a:gd name="connsiteX7" fmla="*/ 3076574 w 3709987"/>
                <a:gd name="connsiteY7" fmla="*/ 3281363 h 3433763"/>
                <a:gd name="connsiteX8" fmla="*/ 3709987 w 3709987"/>
                <a:gd name="connsiteY8" fmla="*/ 2119313 h 3433763"/>
                <a:gd name="connsiteX9" fmla="*/ 919162 w 3709987"/>
                <a:gd name="connsiteY9" fmla="*/ 2590800 h 3433763"/>
                <a:gd name="connsiteX10" fmla="*/ 704849 w 3709987"/>
                <a:gd name="connsiteY10" fmla="*/ 857250 h 3433763"/>
                <a:gd name="connsiteX11" fmla="*/ 2347912 w 3709987"/>
                <a:gd name="connsiteY11" fmla="*/ 438150 h 3433763"/>
                <a:gd name="connsiteX12" fmla="*/ 2886075 w 3709987"/>
                <a:gd name="connsiteY12" fmla="*/ 1414463 h 3433763"/>
                <a:gd name="connsiteX13" fmla="*/ 2085975 w 3709987"/>
                <a:gd name="connsiteY13" fmla="*/ 1528763 h 3433763"/>
                <a:gd name="connsiteX14" fmla="*/ 1933575 w 3709987"/>
                <a:gd name="connsiteY14" fmla="*/ 952500 h 3433763"/>
                <a:gd name="connsiteX15" fmla="*/ 1328737 w 3709987"/>
                <a:gd name="connsiteY15" fmla="*/ 933450 h 3433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09987" h="3433763">
                  <a:moveTo>
                    <a:pt x="1328737" y="933450"/>
                  </a:moveTo>
                  <a:lnTo>
                    <a:pt x="1643062" y="2057401"/>
                  </a:lnTo>
                  <a:lnTo>
                    <a:pt x="3419475" y="1766888"/>
                  </a:lnTo>
                  <a:lnTo>
                    <a:pt x="2986087" y="0"/>
                  </a:lnTo>
                  <a:lnTo>
                    <a:pt x="442912" y="90488"/>
                  </a:lnTo>
                  <a:lnTo>
                    <a:pt x="0" y="2052637"/>
                  </a:lnTo>
                  <a:lnTo>
                    <a:pt x="619125" y="3433763"/>
                  </a:lnTo>
                  <a:lnTo>
                    <a:pt x="3076574" y="3281363"/>
                  </a:lnTo>
                  <a:lnTo>
                    <a:pt x="3709987" y="2119313"/>
                  </a:lnTo>
                  <a:lnTo>
                    <a:pt x="919162" y="2590800"/>
                  </a:lnTo>
                  <a:lnTo>
                    <a:pt x="704849" y="857250"/>
                  </a:lnTo>
                  <a:lnTo>
                    <a:pt x="2347912" y="438150"/>
                  </a:lnTo>
                  <a:lnTo>
                    <a:pt x="2886075" y="1414463"/>
                  </a:lnTo>
                  <a:lnTo>
                    <a:pt x="2085975" y="1528763"/>
                  </a:lnTo>
                  <a:lnTo>
                    <a:pt x="1933575" y="952500"/>
                  </a:lnTo>
                  <a:lnTo>
                    <a:pt x="1328737" y="933450"/>
                  </a:lnTo>
                  <a:close/>
                </a:path>
              </a:pathLst>
            </a:custGeom>
            <a:solidFill>
              <a:schemeClr val="accent5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5010150" y="4020742"/>
              <a:ext cx="228600" cy="228600"/>
            </a:xfrm>
            <a:prstGeom prst="ellipse">
              <a:avLst/>
            </a:prstGeom>
            <a:solidFill>
              <a:schemeClr val="accent4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7455694" y="3865669"/>
              <a:ext cx="228600" cy="228600"/>
            </a:xfrm>
            <a:prstGeom prst="ellipse">
              <a:avLst/>
            </a:prstGeom>
            <a:solidFill>
              <a:schemeClr val="accent4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8089108" y="2713434"/>
              <a:ext cx="228600" cy="228600"/>
            </a:xfrm>
            <a:prstGeom prst="ellipse">
              <a:avLst/>
            </a:prstGeom>
            <a:solidFill>
              <a:schemeClr val="accent4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5298282" y="3183731"/>
              <a:ext cx="228600" cy="228600"/>
            </a:xfrm>
            <a:prstGeom prst="ellipse">
              <a:avLst/>
            </a:prstGeom>
            <a:solidFill>
              <a:schemeClr val="accent4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4382691" y="2636440"/>
              <a:ext cx="228600" cy="228600"/>
            </a:xfrm>
            <a:prstGeom prst="ellipse">
              <a:avLst/>
            </a:prstGeom>
            <a:solidFill>
              <a:schemeClr val="accent4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5091112" y="1439465"/>
              <a:ext cx="228600" cy="228600"/>
            </a:xfrm>
            <a:prstGeom prst="ellipse">
              <a:avLst/>
            </a:prstGeom>
            <a:solidFill>
              <a:schemeClr val="accent4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5704284" y="1514475"/>
              <a:ext cx="228600" cy="228600"/>
            </a:xfrm>
            <a:prstGeom prst="ellipse">
              <a:avLst/>
            </a:prstGeom>
            <a:solidFill>
              <a:schemeClr val="accent4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6036470" y="2643584"/>
              <a:ext cx="228600" cy="228600"/>
            </a:xfrm>
            <a:prstGeom prst="ellipse">
              <a:avLst/>
            </a:prstGeom>
            <a:solidFill>
              <a:schemeClr val="accent4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6474619" y="2119313"/>
              <a:ext cx="228600" cy="228600"/>
            </a:xfrm>
            <a:prstGeom prst="ellipse">
              <a:avLst/>
            </a:prstGeom>
            <a:solidFill>
              <a:schemeClr val="accent4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6324599" y="1540272"/>
              <a:ext cx="228600" cy="228600"/>
            </a:xfrm>
            <a:prstGeom prst="ellipse">
              <a:avLst/>
            </a:prstGeom>
            <a:solidFill>
              <a:schemeClr val="accent4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7277100" y="2002234"/>
              <a:ext cx="228600" cy="228600"/>
            </a:xfrm>
            <a:prstGeom prst="ellipse">
              <a:avLst/>
            </a:prstGeom>
            <a:solidFill>
              <a:schemeClr val="accent4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7772400" y="2359939"/>
              <a:ext cx="228600" cy="228600"/>
            </a:xfrm>
            <a:prstGeom prst="ellipse">
              <a:avLst/>
            </a:prstGeom>
            <a:solidFill>
              <a:schemeClr val="accent4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4831556" y="680117"/>
              <a:ext cx="228600" cy="228600"/>
            </a:xfrm>
            <a:prstGeom prst="ellipse">
              <a:avLst/>
            </a:prstGeom>
            <a:solidFill>
              <a:schemeClr val="accent4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6724650" y="1027510"/>
              <a:ext cx="228600" cy="228600"/>
            </a:xfrm>
            <a:prstGeom prst="ellipse">
              <a:avLst/>
            </a:prstGeom>
            <a:solidFill>
              <a:schemeClr val="accent4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7369968" y="590550"/>
              <a:ext cx="228600" cy="228600"/>
            </a:xfrm>
            <a:prstGeom prst="ellipse">
              <a:avLst/>
            </a:prstGeom>
            <a:solidFill>
              <a:schemeClr val="accent4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8896469" y="457200"/>
            <a:ext cx="2457331" cy="3088007"/>
            <a:chOff x="8763000" y="569593"/>
            <a:chExt cx="2928938" cy="3680653"/>
          </a:xfrm>
        </p:grpSpPr>
        <p:sp>
          <p:nvSpPr>
            <p:cNvPr id="10" name="Freeform 9"/>
            <p:cNvSpPr/>
            <p:nvPr/>
          </p:nvSpPr>
          <p:spPr>
            <a:xfrm>
              <a:off x="8877300" y="685800"/>
              <a:ext cx="2705100" cy="3452813"/>
            </a:xfrm>
            <a:custGeom>
              <a:avLst/>
              <a:gdLst>
                <a:gd name="connsiteX0" fmla="*/ 781050 w 2705100"/>
                <a:gd name="connsiteY0" fmla="*/ 533400 h 3452813"/>
                <a:gd name="connsiteX1" fmla="*/ 781050 w 2705100"/>
                <a:gd name="connsiteY1" fmla="*/ 1600200 h 3452813"/>
                <a:gd name="connsiteX2" fmla="*/ 1924050 w 2705100"/>
                <a:gd name="connsiteY2" fmla="*/ 1600200 h 3452813"/>
                <a:gd name="connsiteX3" fmla="*/ 1924050 w 2705100"/>
                <a:gd name="connsiteY3" fmla="*/ 533400 h 3452813"/>
                <a:gd name="connsiteX4" fmla="*/ 0 w 2705100"/>
                <a:gd name="connsiteY4" fmla="*/ 0 h 3452813"/>
                <a:gd name="connsiteX5" fmla="*/ 2705100 w 2705100"/>
                <a:gd name="connsiteY5" fmla="*/ 0 h 3452813"/>
                <a:gd name="connsiteX6" fmla="*/ 2705100 w 2705100"/>
                <a:gd name="connsiteY6" fmla="*/ 3452813 h 3452813"/>
                <a:gd name="connsiteX7" fmla="*/ 1924050 w 2705100"/>
                <a:gd name="connsiteY7" fmla="*/ 3452813 h 3452813"/>
                <a:gd name="connsiteX8" fmla="*/ 1924050 w 2705100"/>
                <a:gd name="connsiteY8" fmla="*/ 2362200 h 3452813"/>
                <a:gd name="connsiteX9" fmla="*/ 781050 w 2705100"/>
                <a:gd name="connsiteY9" fmla="*/ 2362200 h 3452813"/>
                <a:gd name="connsiteX10" fmla="*/ 781050 w 2705100"/>
                <a:gd name="connsiteY10" fmla="*/ 3452813 h 3452813"/>
                <a:gd name="connsiteX11" fmla="*/ 0 w 2705100"/>
                <a:gd name="connsiteY11" fmla="*/ 3452813 h 345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05100" h="3452813">
                  <a:moveTo>
                    <a:pt x="781050" y="533400"/>
                  </a:moveTo>
                  <a:lnTo>
                    <a:pt x="781050" y="1600200"/>
                  </a:lnTo>
                  <a:lnTo>
                    <a:pt x="1924050" y="1600200"/>
                  </a:lnTo>
                  <a:lnTo>
                    <a:pt x="1924050" y="533400"/>
                  </a:lnTo>
                  <a:close/>
                  <a:moveTo>
                    <a:pt x="0" y="0"/>
                  </a:moveTo>
                  <a:lnTo>
                    <a:pt x="2705100" y="0"/>
                  </a:lnTo>
                  <a:lnTo>
                    <a:pt x="2705100" y="3452813"/>
                  </a:lnTo>
                  <a:lnTo>
                    <a:pt x="1924050" y="3452813"/>
                  </a:lnTo>
                  <a:lnTo>
                    <a:pt x="1924050" y="2362200"/>
                  </a:lnTo>
                  <a:lnTo>
                    <a:pt x="781050" y="2362200"/>
                  </a:lnTo>
                  <a:lnTo>
                    <a:pt x="781050" y="3452813"/>
                  </a:lnTo>
                  <a:lnTo>
                    <a:pt x="0" y="3452813"/>
                  </a:lnTo>
                  <a:close/>
                </a:path>
              </a:pathLst>
            </a:custGeom>
            <a:solidFill>
              <a:schemeClr val="accent5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8877300" y="2286000"/>
              <a:ext cx="2705100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5" name="Oval 54"/>
            <p:cNvSpPr/>
            <p:nvPr/>
          </p:nvSpPr>
          <p:spPr>
            <a:xfrm>
              <a:off x="8763000" y="2170509"/>
              <a:ext cx="228600" cy="228600"/>
            </a:xfrm>
            <a:prstGeom prst="ellipse">
              <a:avLst/>
            </a:prstGeom>
            <a:solidFill>
              <a:schemeClr val="accent4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8763000" y="574356"/>
              <a:ext cx="228600" cy="228600"/>
            </a:xfrm>
            <a:prstGeom prst="ellipse">
              <a:avLst/>
            </a:prstGeom>
            <a:solidFill>
              <a:schemeClr val="accent4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8763000" y="4021646"/>
              <a:ext cx="228600" cy="228600"/>
            </a:xfrm>
            <a:prstGeom prst="ellipse">
              <a:avLst/>
            </a:prstGeom>
            <a:solidFill>
              <a:schemeClr val="accent4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9544050" y="2170509"/>
              <a:ext cx="228600" cy="228600"/>
            </a:xfrm>
            <a:prstGeom prst="ellipse">
              <a:avLst/>
            </a:prstGeom>
            <a:solidFill>
              <a:schemeClr val="accent4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9544050" y="574356"/>
              <a:ext cx="228600" cy="228600"/>
            </a:xfrm>
            <a:prstGeom prst="ellipse">
              <a:avLst/>
            </a:prstGeom>
            <a:solidFill>
              <a:schemeClr val="accent4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9544050" y="4021646"/>
              <a:ext cx="228600" cy="228600"/>
            </a:xfrm>
            <a:prstGeom prst="ellipse">
              <a:avLst/>
            </a:prstGeom>
            <a:solidFill>
              <a:schemeClr val="accent4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10691812" y="2165746"/>
              <a:ext cx="228600" cy="228600"/>
            </a:xfrm>
            <a:prstGeom prst="ellipse">
              <a:avLst/>
            </a:prstGeom>
            <a:solidFill>
              <a:schemeClr val="accent4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10691812" y="569593"/>
              <a:ext cx="228600" cy="228600"/>
            </a:xfrm>
            <a:prstGeom prst="ellipse">
              <a:avLst/>
            </a:prstGeom>
            <a:solidFill>
              <a:schemeClr val="accent4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10691812" y="4016883"/>
              <a:ext cx="228600" cy="228600"/>
            </a:xfrm>
            <a:prstGeom prst="ellipse">
              <a:avLst/>
            </a:prstGeom>
            <a:solidFill>
              <a:schemeClr val="accent4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11463338" y="2165746"/>
              <a:ext cx="228600" cy="228600"/>
            </a:xfrm>
            <a:prstGeom prst="ellipse">
              <a:avLst/>
            </a:prstGeom>
            <a:solidFill>
              <a:schemeClr val="accent4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11463338" y="569593"/>
              <a:ext cx="228600" cy="228600"/>
            </a:xfrm>
            <a:prstGeom prst="ellipse">
              <a:avLst/>
            </a:prstGeom>
            <a:solidFill>
              <a:schemeClr val="accent4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11463338" y="4016883"/>
              <a:ext cx="228600" cy="228600"/>
            </a:xfrm>
            <a:prstGeom prst="ellipse">
              <a:avLst/>
            </a:prstGeom>
            <a:solidFill>
              <a:schemeClr val="accent4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9544050" y="1107519"/>
              <a:ext cx="228600" cy="228600"/>
            </a:xfrm>
            <a:prstGeom prst="ellipse">
              <a:avLst/>
            </a:prstGeom>
            <a:solidFill>
              <a:schemeClr val="accent4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10691812" y="1102756"/>
              <a:ext cx="228600" cy="228600"/>
            </a:xfrm>
            <a:prstGeom prst="ellipse">
              <a:avLst/>
            </a:prstGeom>
            <a:solidFill>
              <a:schemeClr val="accent4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9544050" y="2929030"/>
              <a:ext cx="228600" cy="228600"/>
            </a:xfrm>
            <a:prstGeom prst="ellipse">
              <a:avLst/>
            </a:prstGeom>
            <a:solidFill>
              <a:schemeClr val="accent4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10691812" y="2924267"/>
              <a:ext cx="228600" cy="228600"/>
            </a:xfrm>
            <a:prstGeom prst="ellipse">
              <a:avLst/>
            </a:prstGeom>
            <a:solidFill>
              <a:schemeClr val="accent4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5" name="Straight Connector 74"/>
          <p:cNvCxnSpPr/>
          <p:nvPr/>
        </p:nvCxnSpPr>
        <p:spPr>
          <a:xfrm>
            <a:off x="4114800" y="532940"/>
            <a:ext cx="0" cy="579166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8077200" y="496722"/>
            <a:ext cx="0" cy="579166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1018805" y="3887232"/>
                <a:ext cx="253143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400" i="1" dirty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4400" i="1" dirty="0">
                          <a:latin typeface="Cambria Math" panose="02040503050406030204" pitchFamily="18" charset="0"/>
                        </a:rPr>
                        <m:t>–</m:t>
                      </m:r>
                      <m:r>
                        <a:rPr lang="en-US" sz="4400" i="1" dirty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44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i="1" dirty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805" y="3887232"/>
                <a:ext cx="2531438" cy="7694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4828805" y="3887232"/>
                <a:ext cx="253143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i="1" dirty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4400" i="1" dirty="0">
                          <a:latin typeface="Cambria Math" panose="02040503050406030204" pitchFamily="18" charset="0"/>
                        </a:rPr>
                        <m:t>–</m:t>
                      </m:r>
                      <m:r>
                        <a:rPr lang="en-US" sz="4400" i="1" dirty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44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i="1" dirty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8805" y="3887232"/>
                <a:ext cx="2531438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8794156" y="3887232"/>
                <a:ext cx="253143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i="1" dirty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4400" i="1" dirty="0">
                          <a:latin typeface="Cambria Math" panose="02040503050406030204" pitchFamily="18" charset="0"/>
                        </a:rPr>
                        <m:t>–</m:t>
                      </m:r>
                      <m:r>
                        <a:rPr lang="en-US" sz="4400" i="1" dirty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44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i="1" dirty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4156" y="3887232"/>
                <a:ext cx="2531438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301849" y="4724400"/>
                <a:ext cx="396535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400" b="0" i="1" spc="-200" dirty="0" smtClean="0">
                          <a:latin typeface="Cambria Math" panose="02040503050406030204" pitchFamily="18" charset="0"/>
                        </a:rPr>
                        <m:t>=12−15+4</m:t>
                      </m:r>
                    </m:oMath>
                  </m:oMathPara>
                </a14:m>
                <a:endParaRPr lang="en-US" sz="4400" spc="-20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849" y="4724400"/>
                <a:ext cx="3965351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1516541" y="5591995"/>
                <a:ext cx="153596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400" b="0" i="1" dirty="0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6541" y="5591995"/>
                <a:ext cx="1535966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4111849" y="4724400"/>
                <a:ext cx="396535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400" b="0" i="1" spc="-100" dirty="0" smtClean="0">
                          <a:latin typeface="Cambria Math" panose="02040503050406030204" pitchFamily="18" charset="0"/>
                        </a:rPr>
                        <m:t>=15−15+1</m:t>
                      </m:r>
                    </m:oMath>
                  </m:oMathPara>
                </a14:m>
                <a:endParaRPr lang="en-US" sz="4400" spc="-100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1849" y="4724400"/>
                <a:ext cx="3965351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5326541" y="5591995"/>
                <a:ext cx="153596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400" b="0" i="1" dirty="0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6541" y="5591995"/>
                <a:ext cx="1535966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8077200" y="4724400"/>
                <a:ext cx="396535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400" b="0" i="1" spc="-200" dirty="0" smtClean="0">
                          <a:latin typeface="Cambria Math" panose="02040503050406030204" pitchFamily="18" charset="0"/>
                        </a:rPr>
                        <m:t>=16−18+2</m:t>
                      </m:r>
                    </m:oMath>
                  </m:oMathPara>
                </a14:m>
                <a:endParaRPr lang="en-US" sz="4400" spc="-200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200" y="4724400"/>
                <a:ext cx="3965351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9291892" y="5591995"/>
                <a:ext cx="153596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400" b="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1892" y="5591995"/>
                <a:ext cx="1535966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Rounded Rectangle 73"/>
          <p:cNvSpPr/>
          <p:nvPr/>
        </p:nvSpPr>
        <p:spPr>
          <a:xfrm>
            <a:off x="2193842" y="5557615"/>
            <a:ext cx="650014" cy="838200"/>
          </a:xfrm>
          <a:prstGeom prst="roundRect">
            <a:avLst/>
          </a:prstGeom>
          <a:noFill/>
          <a:ln w="44450">
            <a:solidFill>
              <a:srgbClr val="FFFF00"/>
            </a:solidFill>
          </a:ln>
          <a:effectLst>
            <a:glow rad="1397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86" name="Rounded Rectangle 85"/>
          <p:cNvSpPr/>
          <p:nvPr/>
        </p:nvSpPr>
        <p:spPr>
          <a:xfrm>
            <a:off x="6003842" y="5557615"/>
            <a:ext cx="650014" cy="838200"/>
          </a:xfrm>
          <a:prstGeom prst="roundRect">
            <a:avLst/>
          </a:prstGeom>
          <a:noFill/>
          <a:ln w="44450">
            <a:solidFill>
              <a:srgbClr val="FFFF00"/>
            </a:solidFill>
          </a:ln>
          <a:effectLst>
            <a:glow rad="1397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87" name="Rounded Rectangle 86"/>
          <p:cNvSpPr/>
          <p:nvPr/>
        </p:nvSpPr>
        <p:spPr>
          <a:xfrm>
            <a:off x="9959199" y="5557615"/>
            <a:ext cx="650014" cy="838200"/>
          </a:xfrm>
          <a:prstGeom prst="roundRect">
            <a:avLst/>
          </a:prstGeom>
          <a:noFill/>
          <a:ln w="44450">
            <a:solidFill>
              <a:srgbClr val="FFFF00"/>
            </a:solidFill>
          </a:ln>
          <a:effectLst>
            <a:glow rad="1397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55664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74" grpId="0" animBg="1"/>
      <p:bldP spid="86" grpId="0" animBg="1"/>
      <p:bldP spid="8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1" t="13333" r="13967" b="22222"/>
          <a:stretch/>
        </p:blipFill>
        <p:spPr>
          <a:xfrm>
            <a:off x="1143000" y="1193180"/>
            <a:ext cx="3810000" cy="26624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7" t="21111" r="7472" b="23333"/>
          <a:stretch/>
        </p:blipFill>
        <p:spPr>
          <a:xfrm>
            <a:off x="6477000" y="1079212"/>
            <a:ext cx="5029200" cy="28903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446782"/>
            <a:ext cx="1097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 torus and double torus are examples of 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</a:rPr>
              <a:t>surfaces</a:t>
            </a:r>
            <a:r>
              <a:rPr lang="en-US" sz="32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4596825"/>
            <a:ext cx="1150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-50" dirty="0"/>
              <a:t>The </a:t>
            </a:r>
            <a:r>
              <a:rPr lang="en-US" sz="3200" b="1" spc="-50" dirty="0">
                <a:solidFill>
                  <a:schemeClr val="accent3">
                    <a:lumMod val="75000"/>
                  </a:schemeClr>
                </a:solidFill>
              </a:rPr>
              <a:t>genus</a:t>
            </a:r>
            <a:r>
              <a:rPr lang="en-US" sz="3200" spc="-50" dirty="0"/>
              <a:t> of a surface is the number of “holes” through the surface.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5410200"/>
            <a:ext cx="109728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/>
              <a:t>More precisely, the genus is the maximum number of cuts along non-intersecting simple closed curves that will not make the surface disconnected.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91648" y="3834825"/>
                <a:ext cx="191270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5">
                        <a:lumMod val="75000"/>
                      </a:schemeClr>
                    </a:solidFill>
                  </a:rPr>
                  <a:t>genus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32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1648" y="3834825"/>
                <a:ext cx="1912703" cy="584775"/>
              </a:xfrm>
              <a:prstGeom prst="rect">
                <a:avLst/>
              </a:prstGeom>
              <a:blipFill>
                <a:blip r:embed="rId4"/>
                <a:stretch>
                  <a:fillRect l="-7962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959048" y="3834825"/>
                <a:ext cx="191270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6">
                        <a:lumMod val="75000"/>
                      </a:schemeClr>
                    </a:solidFill>
                  </a:rPr>
                  <a:t>genus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32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9048" y="3834825"/>
                <a:ext cx="1912703" cy="584775"/>
              </a:xfrm>
              <a:prstGeom prst="rect">
                <a:avLst/>
              </a:prstGeom>
              <a:blipFill>
                <a:blip r:embed="rId5"/>
                <a:stretch>
                  <a:fillRect l="-8307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517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143000" y="1079213"/>
            <a:ext cx="10363200" cy="3340387"/>
            <a:chOff x="1143000" y="1079213"/>
            <a:chExt cx="10363200" cy="334038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61" t="13333" r="13967" b="22222"/>
            <a:stretch/>
          </p:blipFill>
          <p:spPr>
            <a:xfrm>
              <a:off x="1143000" y="1193180"/>
              <a:ext cx="3810000" cy="266241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07" t="21111" r="7472" b="23333"/>
            <a:stretch/>
          </p:blipFill>
          <p:spPr>
            <a:xfrm>
              <a:off x="6477000" y="1079213"/>
              <a:ext cx="5029200" cy="289034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2091648" y="3834825"/>
                  <a:ext cx="1912703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>
                      <a:solidFill>
                        <a:schemeClr val="accent5">
                          <a:lumMod val="75000"/>
                        </a:schemeClr>
                      </a:solidFill>
                    </a:rPr>
                    <a:t>genus </a:t>
                  </a:r>
                  <a14:m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a14:m>
                  <a:endParaRPr lang="en-US" sz="3200" dirty="0">
                    <a:solidFill>
                      <a:schemeClr val="accent5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1648" y="3834825"/>
                  <a:ext cx="1912703" cy="584775"/>
                </a:xfrm>
                <a:prstGeom prst="rect">
                  <a:avLst/>
                </a:prstGeom>
                <a:blipFill>
                  <a:blip r:embed="rId4"/>
                  <a:stretch>
                    <a:fillRect l="-7962" t="-12500" b="-343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7959048" y="3834825"/>
                  <a:ext cx="1912703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genus </a:t>
                  </a:r>
                  <a14:m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a14:m>
                  <a:endParaRPr lang="en-US" sz="32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59048" y="3834825"/>
                  <a:ext cx="1912703" cy="584775"/>
                </a:xfrm>
                <a:prstGeom prst="rect">
                  <a:avLst/>
                </a:prstGeom>
                <a:blipFill>
                  <a:blip r:embed="rId5"/>
                  <a:stretch>
                    <a:fillRect l="-8307" t="-12500" b="-343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4362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 -0.1120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09600" y="5266492"/>
                <a:ext cx="10972799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800" b="1" dirty="0">
                    <a:solidFill>
                      <a:schemeClr val="accent1"/>
                    </a:solidFill>
                  </a:rPr>
                  <a:t>Theorem: </a:t>
                </a:r>
                <a:r>
                  <a:rPr lang="en-US" sz="3800" dirty="0"/>
                  <a:t>For a surface </a:t>
                </a:r>
                <a14:m>
                  <m:oMath xmlns:m="http://schemas.openxmlformats.org/officeDocument/2006/math">
                    <m:r>
                      <a:rPr lang="en-US" sz="38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3800" dirty="0"/>
                  <a:t> of genus </a:t>
                </a:r>
                <a14:m>
                  <m:oMath xmlns:m="http://schemas.openxmlformats.org/officeDocument/2006/math">
                    <m:r>
                      <a:rPr lang="en-US" sz="380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3800" dirty="0"/>
                  <a:t>,  </a:t>
                </a:r>
                <a14:m>
                  <m:oMath xmlns:m="http://schemas.openxmlformats.org/officeDocument/2006/math">
                    <m:r>
                      <a:rPr lang="en-US" sz="3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800" b="0" i="1" smtClean="0">
                        <a:latin typeface="Cambria Math" panose="02040503050406030204" pitchFamily="18" charset="0"/>
                      </a:rPr>
                      <m:t>𝜒</m:t>
                    </m:r>
                    <m:d>
                      <m:dPr>
                        <m:ctrlPr>
                          <a:rPr lang="en-US" sz="3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3800" b="0" i="1" smtClean="0">
                        <a:latin typeface="Cambria Math" panose="02040503050406030204" pitchFamily="18" charset="0"/>
                      </a:rPr>
                      <m:t>=2 −2</m:t>
                    </m:r>
                    <m:r>
                      <a:rPr lang="en-US" sz="38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3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266492"/>
                <a:ext cx="10972799" cy="677108"/>
              </a:xfrm>
              <a:prstGeom prst="rect">
                <a:avLst/>
              </a:prstGeom>
              <a:blipFill>
                <a:blip r:embed="rId2"/>
                <a:stretch>
                  <a:fillRect l="-1833" t="-15315" b="-35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1" t="13333" r="13967" b="22222"/>
          <a:stretch/>
        </p:blipFill>
        <p:spPr>
          <a:xfrm>
            <a:off x="1143000" y="418767"/>
            <a:ext cx="3810000" cy="26624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7" t="21111" r="7472" b="23333"/>
          <a:stretch/>
        </p:blipFill>
        <p:spPr>
          <a:xfrm>
            <a:off x="6477000" y="304800"/>
            <a:ext cx="5029200" cy="28903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16757" y="4001869"/>
                <a:ext cx="406248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𝜒</m:t>
                      </m:r>
                      <m:r>
                        <a:rPr lang="en-US" sz="36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=2−2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6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757" y="4001869"/>
                <a:ext cx="4062484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091648" y="3062514"/>
                <a:ext cx="191270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5">
                        <a:lumMod val="75000"/>
                      </a:schemeClr>
                    </a:solidFill>
                  </a:rPr>
                  <a:t>genus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32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1648" y="3062514"/>
                <a:ext cx="1912703" cy="584775"/>
              </a:xfrm>
              <a:prstGeom prst="rect">
                <a:avLst/>
              </a:prstGeom>
              <a:blipFill>
                <a:blip r:embed="rId6"/>
                <a:stretch>
                  <a:fillRect l="-7962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959048" y="3062514"/>
                <a:ext cx="191270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6">
                        <a:lumMod val="75000"/>
                      </a:schemeClr>
                    </a:solidFill>
                  </a:rPr>
                  <a:t>genus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32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9048" y="3062514"/>
                <a:ext cx="1912703" cy="584775"/>
              </a:xfrm>
              <a:prstGeom prst="rect">
                <a:avLst/>
              </a:prstGeom>
              <a:blipFill>
                <a:blip r:embed="rId7"/>
                <a:stretch>
                  <a:fillRect l="-8307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884157" y="4001869"/>
                <a:ext cx="406248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𝜒</m:t>
                      </m:r>
                      <m:r>
                        <a:rPr lang="en-US" sz="36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=2−2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n-US" sz="36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4157" y="4001869"/>
                <a:ext cx="4062484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11"/>
          <p:cNvSpPr/>
          <p:nvPr/>
        </p:nvSpPr>
        <p:spPr>
          <a:xfrm>
            <a:off x="4359280" y="3976469"/>
            <a:ext cx="502920" cy="704088"/>
          </a:xfrm>
          <a:prstGeom prst="roundRect">
            <a:avLst/>
          </a:prstGeom>
          <a:noFill/>
          <a:ln w="44450">
            <a:solidFill>
              <a:srgbClr val="FFFF00"/>
            </a:solidFill>
          </a:ln>
          <a:effectLst>
            <a:glow rad="889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13" name="Rounded Rectangle 12"/>
          <p:cNvSpPr/>
          <p:nvPr/>
        </p:nvSpPr>
        <p:spPr>
          <a:xfrm>
            <a:off x="10058400" y="3976469"/>
            <a:ext cx="883920" cy="704088"/>
          </a:xfrm>
          <a:prstGeom prst="roundRect">
            <a:avLst/>
          </a:prstGeom>
          <a:noFill/>
          <a:ln w="44450">
            <a:solidFill>
              <a:srgbClr val="FFFF00"/>
            </a:solidFill>
          </a:ln>
          <a:effectLst>
            <a:glow rad="889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17" name="Rectangle 16"/>
          <p:cNvSpPr/>
          <p:nvPr/>
        </p:nvSpPr>
        <p:spPr>
          <a:xfrm>
            <a:off x="4718603" y="3734083"/>
            <a:ext cx="117051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>
                <a:solidFill>
                  <a:schemeClr val="accent3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</a:rPr>
              <a:t>✔</a:t>
            </a:r>
            <a:endParaRPr lang="en-US" sz="9600" dirty="0">
              <a:solidFill>
                <a:schemeClr val="accent3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771169" y="3734083"/>
            <a:ext cx="117051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>
                <a:solidFill>
                  <a:schemeClr val="accent3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</a:rPr>
              <a:t>✔</a:t>
            </a:r>
            <a:endParaRPr lang="en-US" sz="9600" dirty="0">
              <a:solidFill>
                <a:schemeClr val="accent3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117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4" grpId="0"/>
      <p:bldP spid="12" grpId="0" animBg="1"/>
      <p:bldP spid="13" grpId="0" animBg="1"/>
      <p:bldP spid="17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1905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81000" y="762000"/>
            <a:ext cx="11506200" cy="98488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5600" b="1" dirty="0">
                <a:ln w="28575">
                  <a:noFill/>
                </a:ln>
                <a:solidFill>
                  <a:schemeClr val="bg1"/>
                </a:solidFill>
              </a:rPr>
              <a:t>digital images and shape recognition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905000" y="2590800"/>
            <a:ext cx="3200400" cy="3200400"/>
          </a:xfrm>
          <a:prstGeom prst="roundRect">
            <a:avLst>
              <a:gd name="adj" fmla="val 9723"/>
            </a:avLst>
          </a:prstGeom>
          <a:noFill/>
          <a:ln w="254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6" name="Group 5"/>
          <p:cNvGrpSpPr/>
          <p:nvPr/>
        </p:nvGrpSpPr>
        <p:grpSpPr>
          <a:xfrm>
            <a:off x="7086600" y="2590800"/>
            <a:ext cx="3200400" cy="3200400"/>
            <a:chOff x="4419600" y="2981325"/>
            <a:chExt cx="3200400" cy="3200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Rounded Rectangle 4"/>
            <p:cNvSpPr/>
            <p:nvPr/>
          </p:nvSpPr>
          <p:spPr>
            <a:xfrm>
              <a:off x="4419600" y="2981325"/>
              <a:ext cx="3200400" cy="3200400"/>
            </a:xfrm>
            <a:prstGeom prst="roundRect">
              <a:avLst>
                <a:gd name="adj" fmla="val 10119"/>
              </a:avLst>
            </a:prstGeom>
            <a:solidFill>
              <a:schemeClr val="bg1"/>
            </a:solidFill>
            <a:ln>
              <a:solidFill>
                <a:schemeClr val="accent1">
                  <a:lumMod val="50000"/>
                </a:schemeClr>
              </a:solidFill>
            </a:ln>
            <a:effectLst>
              <a:outerShdw blurRad="1524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/>
            <a:srcRect l="34138" r="33379"/>
            <a:stretch/>
          </p:blipFill>
          <p:spPr>
            <a:xfrm>
              <a:off x="4466664" y="3276710"/>
              <a:ext cx="3106271" cy="2609629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533400" y="228600"/>
            <a:ext cx="60478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Applications of Euler characteristic:</a:t>
            </a:r>
          </a:p>
        </p:txBody>
      </p:sp>
    </p:spTree>
    <p:extLst>
      <p:ext uri="{BB962C8B-B14F-4D97-AF65-F5344CB8AC3E}">
        <p14:creationId xmlns:p14="http://schemas.microsoft.com/office/powerpoint/2010/main" val="303198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1905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81000" y="762000"/>
            <a:ext cx="11506200" cy="98488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5600" b="1" dirty="0">
                <a:ln w="28575">
                  <a:noFill/>
                </a:ln>
                <a:solidFill>
                  <a:schemeClr val="bg1"/>
                </a:solidFill>
              </a:rPr>
              <a:t>digital images and shape recognition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905000" y="2590800"/>
            <a:ext cx="3200400" cy="3200400"/>
          </a:xfrm>
          <a:prstGeom prst="roundRect">
            <a:avLst>
              <a:gd name="adj" fmla="val 9723"/>
            </a:avLst>
          </a:prstGeom>
          <a:noFill/>
          <a:ln w="254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6" name="Group 5"/>
          <p:cNvGrpSpPr/>
          <p:nvPr/>
        </p:nvGrpSpPr>
        <p:grpSpPr>
          <a:xfrm>
            <a:off x="7086600" y="2590800"/>
            <a:ext cx="3200400" cy="3200400"/>
            <a:chOff x="4419600" y="2981325"/>
            <a:chExt cx="3200400" cy="3200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Rounded Rectangle 4"/>
            <p:cNvSpPr/>
            <p:nvPr/>
          </p:nvSpPr>
          <p:spPr>
            <a:xfrm>
              <a:off x="4419600" y="2981325"/>
              <a:ext cx="3200400" cy="3200400"/>
            </a:xfrm>
            <a:prstGeom prst="roundRect">
              <a:avLst>
                <a:gd name="adj" fmla="val 10119"/>
              </a:avLst>
            </a:prstGeom>
            <a:solidFill>
              <a:schemeClr val="bg1"/>
            </a:solidFill>
            <a:ln>
              <a:solidFill>
                <a:schemeClr val="accent1">
                  <a:lumMod val="50000"/>
                </a:schemeClr>
              </a:solidFill>
            </a:ln>
            <a:effectLst>
              <a:outerShdw blurRad="1524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/>
            <a:srcRect l="34138" r="33379"/>
            <a:stretch/>
          </p:blipFill>
          <p:spPr>
            <a:xfrm>
              <a:off x="4466664" y="3276710"/>
              <a:ext cx="3106271" cy="2609629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533400" y="228600"/>
            <a:ext cx="60478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Applications of Euler characteristic:</a:t>
            </a:r>
          </a:p>
        </p:txBody>
      </p:sp>
    </p:spTree>
    <p:extLst>
      <p:ext uri="{BB962C8B-B14F-4D97-AF65-F5344CB8AC3E}">
        <p14:creationId xmlns:p14="http://schemas.microsoft.com/office/powerpoint/2010/main" val="179970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11111E-6 L -0.15 -0.1453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-72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-0.575 0.1761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50" y="879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57100" y="571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57100" y="571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62000" y="2280285"/>
            <a:ext cx="1828800" cy="1828800"/>
          </a:xfrm>
          <a:prstGeom prst="roundRect">
            <a:avLst>
              <a:gd name="adj" fmla="val 9723"/>
            </a:avLst>
          </a:prstGeom>
          <a:noFill/>
          <a:ln w="254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6" name="Group 5"/>
          <p:cNvGrpSpPr/>
          <p:nvPr/>
        </p:nvGrpSpPr>
        <p:grpSpPr>
          <a:xfrm>
            <a:off x="762000" y="4484370"/>
            <a:ext cx="1828800" cy="1828800"/>
            <a:chOff x="4419600" y="2981325"/>
            <a:chExt cx="3200400" cy="3200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Rounded Rectangle 4"/>
            <p:cNvSpPr/>
            <p:nvPr/>
          </p:nvSpPr>
          <p:spPr>
            <a:xfrm>
              <a:off x="4419600" y="2981325"/>
              <a:ext cx="3200400" cy="3200400"/>
            </a:xfrm>
            <a:prstGeom prst="roundRect">
              <a:avLst>
                <a:gd name="adj" fmla="val 10119"/>
              </a:avLst>
            </a:prstGeom>
            <a:solidFill>
              <a:schemeClr val="bg1"/>
            </a:solidFill>
            <a:ln>
              <a:solidFill>
                <a:schemeClr val="accent1">
                  <a:lumMod val="50000"/>
                </a:schemeClr>
              </a:solidFill>
            </a:ln>
            <a:effectLst>
              <a:outerShdw blurRad="1524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/>
            <a:srcRect l="34138" r="33379"/>
            <a:stretch/>
          </p:blipFill>
          <p:spPr>
            <a:xfrm>
              <a:off x="4466664" y="3276710"/>
              <a:ext cx="3106271" cy="2609629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0" y="0"/>
            <a:ext cx="12192000" cy="1905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1000" y="762000"/>
            <a:ext cx="11506200" cy="98488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5600" b="1" dirty="0">
                <a:ln w="28575">
                  <a:noFill/>
                </a:ln>
                <a:solidFill>
                  <a:schemeClr val="bg1"/>
                </a:solidFill>
              </a:rPr>
              <a:t>digital images and shape recognition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3400" y="228600"/>
            <a:ext cx="60478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Applications of Euler characteristic: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800" y="1752600"/>
            <a:ext cx="8222596" cy="8879681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63500" dist="508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361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ross 1"/>
          <p:cNvSpPr/>
          <p:nvPr/>
        </p:nvSpPr>
        <p:spPr>
          <a:xfrm>
            <a:off x="853378" y="638104"/>
            <a:ext cx="2728583" cy="2728583"/>
          </a:xfrm>
          <a:prstGeom prst="plus">
            <a:avLst>
              <a:gd name="adj" fmla="val 33500"/>
            </a:avLst>
          </a:prstGeom>
          <a:solidFill>
            <a:schemeClr val="accent5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1736757" y="1553304"/>
            <a:ext cx="1026629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771433" y="1556159"/>
            <a:ext cx="898159" cy="89815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768591" y="1547632"/>
            <a:ext cx="889632" cy="181479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1665345" y="1450176"/>
            <a:ext cx="204644" cy="204644"/>
          </a:xfrm>
          <a:prstGeom prst="ellipse">
            <a:avLst/>
          </a:prstGeom>
          <a:solidFill>
            <a:schemeClr val="accent4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52975" y="1450176"/>
            <a:ext cx="204644" cy="204644"/>
          </a:xfrm>
          <a:prstGeom prst="ellipse">
            <a:avLst/>
          </a:prstGeom>
          <a:solidFill>
            <a:schemeClr val="accent4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563006" y="1450176"/>
            <a:ext cx="204644" cy="204644"/>
          </a:xfrm>
          <a:prstGeom prst="ellipse">
            <a:avLst/>
          </a:prstGeom>
          <a:solidFill>
            <a:schemeClr val="accent4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481060" y="1450176"/>
            <a:ext cx="204644" cy="204644"/>
          </a:xfrm>
          <a:prstGeom prst="ellipse">
            <a:avLst/>
          </a:prstGeom>
          <a:solidFill>
            <a:schemeClr val="accent4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665345" y="2347129"/>
            <a:ext cx="204644" cy="204644"/>
          </a:xfrm>
          <a:prstGeom prst="ellipse">
            <a:avLst/>
          </a:prstGeom>
          <a:solidFill>
            <a:schemeClr val="accent4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52975" y="2347129"/>
            <a:ext cx="204644" cy="204644"/>
          </a:xfrm>
          <a:prstGeom prst="ellipse">
            <a:avLst/>
          </a:prstGeom>
          <a:solidFill>
            <a:schemeClr val="accent4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563006" y="2347129"/>
            <a:ext cx="204644" cy="204644"/>
          </a:xfrm>
          <a:prstGeom prst="ellipse">
            <a:avLst/>
          </a:prstGeom>
          <a:solidFill>
            <a:schemeClr val="accent4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481060" y="2347129"/>
            <a:ext cx="204644" cy="204644"/>
          </a:xfrm>
          <a:prstGeom prst="ellipse">
            <a:avLst/>
          </a:prstGeom>
          <a:solidFill>
            <a:schemeClr val="accent4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665345" y="532940"/>
            <a:ext cx="204644" cy="204644"/>
          </a:xfrm>
          <a:prstGeom prst="ellipse">
            <a:avLst/>
          </a:prstGeom>
          <a:solidFill>
            <a:schemeClr val="accent4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563006" y="532940"/>
            <a:ext cx="204644" cy="204644"/>
          </a:xfrm>
          <a:prstGeom prst="ellipse">
            <a:avLst/>
          </a:prstGeom>
          <a:solidFill>
            <a:schemeClr val="accent4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665345" y="3265171"/>
            <a:ext cx="204644" cy="204644"/>
          </a:xfrm>
          <a:prstGeom prst="ellipse">
            <a:avLst/>
          </a:prstGeom>
          <a:solidFill>
            <a:schemeClr val="accent4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2563006" y="3265171"/>
            <a:ext cx="204644" cy="204644"/>
          </a:xfrm>
          <a:prstGeom prst="ellipse">
            <a:avLst/>
          </a:prstGeom>
          <a:solidFill>
            <a:schemeClr val="accent4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4665899" y="692489"/>
            <a:ext cx="2955433" cy="2735388"/>
          </a:xfrm>
          <a:custGeom>
            <a:avLst/>
            <a:gdLst>
              <a:gd name="connsiteX0" fmla="*/ 1190625 w 3281363"/>
              <a:gd name="connsiteY0" fmla="*/ 885825 h 3000375"/>
              <a:gd name="connsiteX1" fmla="*/ 1190625 w 3281363"/>
              <a:gd name="connsiteY1" fmla="*/ 1719263 h 3000375"/>
              <a:gd name="connsiteX2" fmla="*/ 3281363 w 3281363"/>
              <a:gd name="connsiteY2" fmla="*/ 1719263 h 3000375"/>
              <a:gd name="connsiteX3" fmla="*/ 3281363 w 3281363"/>
              <a:gd name="connsiteY3" fmla="*/ 0 h 3000375"/>
              <a:gd name="connsiteX4" fmla="*/ 0 w 3281363"/>
              <a:gd name="connsiteY4" fmla="*/ 0 h 3000375"/>
              <a:gd name="connsiteX5" fmla="*/ 0 w 3281363"/>
              <a:gd name="connsiteY5" fmla="*/ 3000375 h 3000375"/>
              <a:gd name="connsiteX6" fmla="*/ 3276600 w 3281363"/>
              <a:gd name="connsiteY6" fmla="*/ 3000375 h 3000375"/>
              <a:gd name="connsiteX7" fmla="*/ 3276600 w 3281363"/>
              <a:gd name="connsiteY7" fmla="*/ 2290763 h 3000375"/>
              <a:gd name="connsiteX8" fmla="*/ 685800 w 3281363"/>
              <a:gd name="connsiteY8" fmla="*/ 2290763 h 3000375"/>
              <a:gd name="connsiteX9" fmla="*/ 685800 w 3281363"/>
              <a:gd name="connsiteY9" fmla="*/ 619125 h 3000375"/>
              <a:gd name="connsiteX10" fmla="*/ 2747963 w 3281363"/>
              <a:gd name="connsiteY10" fmla="*/ 619125 h 3000375"/>
              <a:gd name="connsiteX11" fmla="*/ 2747963 w 3281363"/>
              <a:gd name="connsiteY11" fmla="*/ 1366838 h 3000375"/>
              <a:gd name="connsiteX12" fmla="*/ 1795463 w 3281363"/>
              <a:gd name="connsiteY12" fmla="*/ 1366838 h 3000375"/>
              <a:gd name="connsiteX13" fmla="*/ 1795463 w 3281363"/>
              <a:gd name="connsiteY13" fmla="*/ 904875 h 3000375"/>
              <a:gd name="connsiteX14" fmla="*/ 1190625 w 3281363"/>
              <a:gd name="connsiteY14" fmla="*/ 885825 h 3000375"/>
              <a:gd name="connsiteX0" fmla="*/ 1190625 w 3281363"/>
              <a:gd name="connsiteY0" fmla="*/ 885825 h 3000375"/>
              <a:gd name="connsiteX1" fmla="*/ 1504950 w 3281363"/>
              <a:gd name="connsiteY1" fmla="*/ 2009776 h 3000375"/>
              <a:gd name="connsiteX2" fmla="*/ 3281363 w 3281363"/>
              <a:gd name="connsiteY2" fmla="*/ 1719263 h 3000375"/>
              <a:gd name="connsiteX3" fmla="*/ 3281363 w 3281363"/>
              <a:gd name="connsiteY3" fmla="*/ 0 h 3000375"/>
              <a:gd name="connsiteX4" fmla="*/ 0 w 3281363"/>
              <a:gd name="connsiteY4" fmla="*/ 0 h 3000375"/>
              <a:gd name="connsiteX5" fmla="*/ 0 w 3281363"/>
              <a:gd name="connsiteY5" fmla="*/ 3000375 h 3000375"/>
              <a:gd name="connsiteX6" fmla="*/ 3276600 w 3281363"/>
              <a:gd name="connsiteY6" fmla="*/ 3000375 h 3000375"/>
              <a:gd name="connsiteX7" fmla="*/ 3276600 w 3281363"/>
              <a:gd name="connsiteY7" fmla="*/ 2290763 h 3000375"/>
              <a:gd name="connsiteX8" fmla="*/ 685800 w 3281363"/>
              <a:gd name="connsiteY8" fmla="*/ 2290763 h 3000375"/>
              <a:gd name="connsiteX9" fmla="*/ 685800 w 3281363"/>
              <a:gd name="connsiteY9" fmla="*/ 619125 h 3000375"/>
              <a:gd name="connsiteX10" fmla="*/ 2747963 w 3281363"/>
              <a:gd name="connsiteY10" fmla="*/ 619125 h 3000375"/>
              <a:gd name="connsiteX11" fmla="*/ 2747963 w 3281363"/>
              <a:gd name="connsiteY11" fmla="*/ 1366838 h 3000375"/>
              <a:gd name="connsiteX12" fmla="*/ 1795463 w 3281363"/>
              <a:gd name="connsiteY12" fmla="*/ 1366838 h 3000375"/>
              <a:gd name="connsiteX13" fmla="*/ 1795463 w 3281363"/>
              <a:gd name="connsiteY13" fmla="*/ 904875 h 3000375"/>
              <a:gd name="connsiteX14" fmla="*/ 1190625 w 3281363"/>
              <a:gd name="connsiteY14" fmla="*/ 885825 h 3000375"/>
              <a:gd name="connsiteX0" fmla="*/ 1190625 w 3281363"/>
              <a:gd name="connsiteY0" fmla="*/ 885825 h 3000375"/>
              <a:gd name="connsiteX1" fmla="*/ 1504950 w 3281363"/>
              <a:gd name="connsiteY1" fmla="*/ 2009776 h 3000375"/>
              <a:gd name="connsiteX2" fmla="*/ 3281363 w 3281363"/>
              <a:gd name="connsiteY2" fmla="*/ 1719263 h 3000375"/>
              <a:gd name="connsiteX3" fmla="*/ 3281363 w 3281363"/>
              <a:gd name="connsiteY3" fmla="*/ 0 h 3000375"/>
              <a:gd name="connsiteX4" fmla="*/ 0 w 3281363"/>
              <a:gd name="connsiteY4" fmla="*/ 0 h 3000375"/>
              <a:gd name="connsiteX5" fmla="*/ 0 w 3281363"/>
              <a:gd name="connsiteY5" fmla="*/ 3000375 h 3000375"/>
              <a:gd name="connsiteX6" fmla="*/ 3276600 w 3281363"/>
              <a:gd name="connsiteY6" fmla="*/ 3000375 h 3000375"/>
              <a:gd name="connsiteX7" fmla="*/ 3276600 w 3281363"/>
              <a:gd name="connsiteY7" fmla="*/ 2290763 h 3000375"/>
              <a:gd name="connsiteX8" fmla="*/ 685800 w 3281363"/>
              <a:gd name="connsiteY8" fmla="*/ 2290763 h 3000375"/>
              <a:gd name="connsiteX9" fmla="*/ 685800 w 3281363"/>
              <a:gd name="connsiteY9" fmla="*/ 619125 h 3000375"/>
              <a:gd name="connsiteX10" fmla="*/ 2747963 w 3281363"/>
              <a:gd name="connsiteY10" fmla="*/ 619125 h 3000375"/>
              <a:gd name="connsiteX11" fmla="*/ 2747963 w 3281363"/>
              <a:gd name="connsiteY11" fmla="*/ 1366838 h 3000375"/>
              <a:gd name="connsiteX12" fmla="*/ 1947863 w 3281363"/>
              <a:gd name="connsiteY12" fmla="*/ 1481138 h 3000375"/>
              <a:gd name="connsiteX13" fmla="*/ 1795463 w 3281363"/>
              <a:gd name="connsiteY13" fmla="*/ 904875 h 3000375"/>
              <a:gd name="connsiteX14" fmla="*/ 1190625 w 3281363"/>
              <a:gd name="connsiteY14" fmla="*/ 885825 h 3000375"/>
              <a:gd name="connsiteX0" fmla="*/ 1190625 w 3281363"/>
              <a:gd name="connsiteY0" fmla="*/ 885825 h 3000375"/>
              <a:gd name="connsiteX1" fmla="*/ 1504950 w 3281363"/>
              <a:gd name="connsiteY1" fmla="*/ 2009776 h 3000375"/>
              <a:gd name="connsiteX2" fmla="*/ 3281363 w 3281363"/>
              <a:gd name="connsiteY2" fmla="*/ 1719263 h 3000375"/>
              <a:gd name="connsiteX3" fmla="*/ 3281363 w 3281363"/>
              <a:gd name="connsiteY3" fmla="*/ 0 h 3000375"/>
              <a:gd name="connsiteX4" fmla="*/ 0 w 3281363"/>
              <a:gd name="connsiteY4" fmla="*/ 0 h 3000375"/>
              <a:gd name="connsiteX5" fmla="*/ 0 w 3281363"/>
              <a:gd name="connsiteY5" fmla="*/ 3000375 h 3000375"/>
              <a:gd name="connsiteX6" fmla="*/ 3276600 w 3281363"/>
              <a:gd name="connsiteY6" fmla="*/ 3000375 h 3000375"/>
              <a:gd name="connsiteX7" fmla="*/ 3276600 w 3281363"/>
              <a:gd name="connsiteY7" fmla="*/ 2290763 h 3000375"/>
              <a:gd name="connsiteX8" fmla="*/ 685800 w 3281363"/>
              <a:gd name="connsiteY8" fmla="*/ 2290763 h 3000375"/>
              <a:gd name="connsiteX9" fmla="*/ 685800 w 3281363"/>
              <a:gd name="connsiteY9" fmla="*/ 619125 h 3000375"/>
              <a:gd name="connsiteX10" fmla="*/ 2209800 w 3281363"/>
              <a:gd name="connsiteY10" fmla="*/ 390525 h 3000375"/>
              <a:gd name="connsiteX11" fmla="*/ 2747963 w 3281363"/>
              <a:gd name="connsiteY11" fmla="*/ 1366838 h 3000375"/>
              <a:gd name="connsiteX12" fmla="*/ 1947863 w 3281363"/>
              <a:gd name="connsiteY12" fmla="*/ 1481138 h 3000375"/>
              <a:gd name="connsiteX13" fmla="*/ 1795463 w 3281363"/>
              <a:gd name="connsiteY13" fmla="*/ 904875 h 3000375"/>
              <a:gd name="connsiteX14" fmla="*/ 1190625 w 3281363"/>
              <a:gd name="connsiteY14" fmla="*/ 885825 h 3000375"/>
              <a:gd name="connsiteX0" fmla="*/ 1190625 w 3281363"/>
              <a:gd name="connsiteY0" fmla="*/ 885825 h 3000375"/>
              <a:gd name="connsiteX1" fmla="*/ 1504950 w 3281363"/>
              <a:gd name="connsiteY1" fmla="*/ 2009776 h 3000375"/>
              <a:gd name="connsiteX2" fmla="*/ 3281363 w 3281363"/>
              <a:gd name="connsiteY2" fmla="*/ 1719263 h 3000375"/>
              <a:gd name="connsiteX3" fmla="*/ 3281363 w 3281363"/>
              <a:gd name="connsiteY3" fmla="*/ 0 h 3000375"/>
              <a:gd name="connsiteX4" fmla="*/ 0 w 3281363"/>
              <a:gd name="connsiteY4" fmla="*/ 0 h 3000375"/>
              <a:gd name="connsiteX5" fmla="*/ 0 w 3281363"/>
              <a:gd name="connsiteY5" fmla="*/ 3000375 h 3000375"/>
              <a:gd name="connsiteX6" fmla="*/ 3276600 w 3281363"/>
              <a:gd name="connsiteY6" fmla="*/ 3000375 h 3000375"/>
              <a:gd name="connsiteX7" fmla="*/ 3276600 w 3281363"/>
              <a:gd name="connsiteY7" fmla="*/ 2290763 h 3000375"/>
              <a:gd name="connsiteX8" fmla="*/ 685800 w 3281363"/>
              <a:gd name="connsiteY8" fmla="*/ 2290763 h 3000375"/>
              <a:gd name="connsiteX9" fmla="*/ 566737 w 3281363"/>
              <a:gd name="connsiteY9" fmla="*/ 809625 h 3000375"/>
              <a:gd name="connsiteX10" fmla="*/ 2209800 w 3281363"/>
              <a:gd name="connsiteY10" fmla="*/ 390525 h 3000375"/>
              <a:gd name="connsiteX11" fmla="*/ 2747963 w 3281363"/>
              <a:gd name="connsiteY11" fmla="*/ 1366838 h 3000375"/>
              <a:gd name="connsiteX12" fmla="*/ 1947863 w 3281363"/>
              <a:gd name="connsiteY12" fmla="*/ 1481138 h 3000375"/>
              <a:gd name="connsiteX13" fmla="*/ 1795463 w 3281363"/>
              <a:gd name="connsiteY13" fmla="*/ 904875 h 3000375"/>
              <a:gd name="connsiteX14" fmla="*/ 1190625 w 3281363"/>
              <a:gd name="connsiteY14" fmla="*/ 885825 h 3000375"/>
              <a:gd name="connsiteX0" fmla="*/ 1190625 w 3281363"/>
              <a:gd name="connsiteY0" fmla="*/ 885825 h 3000375"/>
              <a:gd name="connsiteX1" fmla="*/ 1504950 w 3281363"/>
              <a:gd name="connsiteY1" fmla="*/ 2009776 h 3000375"/>
              <a:gd name="connsiteX2" fmla="*/ 3281363 w 3281363"/>
              <a:gd name="connsiteY2" fmla="*/ 1719263 h 3000375"/>
              <a:gd name="connsiteX3" fmla="*/ 3281363 w 3281363"/>
              <a:gd name="connsiteY3" fmla="*/ 0 h 3000375"/>
              <a:gd name="connsiteX4" fmla="*/ 0 w 3281363"/>
              <a:gd name="connsiteY4" fmla="*/ 0 h 3000375"/>
              <a:gd name="connsiteX5" fmla="*/ 0 w 3281363"/>
              <a:gd name="connsiteY5" fmla="*/ 3000375 h 3000375"/>
              <a:gd name="connsiteX6" fmla="*/ 3276600 w 3281363"/>
              <a:gd name="connsiteY6" fmla="*/ 3000375 h 3000375"/>
              <a:gd name="connsiteX7" fmla="*/ 3276600 w 3281363"/>
              <a:gd name="connsiteY7" fmla="*/ 2290763 h 3000375"/>
              <a:gd name="connsiteX8" fmla="*/ 781050 w 3281363"/>
              <a:gd name="connsiteY8" fmla="*/ 2543175 h 3000375"/>
              <a:gd name="connsiteX9" fmla="*/ 566737 w 3281363"/>
              <a:gd name="connsiteY9" fmla="*/ 809625 h 3000375"/>
              <a:gd name="connsiteX10" fmla="*/ 2209800 w 3281363"/>
              <a:gd name="connsiteY10" fmla="*/ 390525 h 3000375"/>
              <a:gd name="connsiteX11" fmla="*/ 2747963 w 3281363"/>
              <a:gd name="connsiteY11" fmla="*/ 1366838 h 3000375"/>
              <a:gd name="connsiteX12" fmla="*/ 1947863 w 3281363"/>
              <a:gd name="connsiteY12" fmla="*/ 1481138 h 3000375"/>
              <a:gd name="connsiteX13" fmla="*/ 1795463 w 3281363"/>
              <a:gd name="connsiteY13" fmla="*/ 904875 h 3000375"/>
              <a:gd name="connsiteX14" fmla="*/ 1190625 w 3281363"/>
              <a:gd name="connsiteY14" fmla="*/ 885825 h 3000375"/>
              <a:gd name="connsiteX0" fmla="*/ 1190625 w 3571875"/>
              <a:gd name="connsiteY0" fmla="*/ 885825 h 3000375"/>
              <a:gd name="connsiteX1" fmla="*/ 1504950 w 3571875"/>
              <a:gd name="connsiteY1" fmla="*/ 2009776 h 3000375"/>
              <a:gd name="connsiteX2" fmla="*/ 3281363 w 3571875"/>
              <a:gd name="connsiteY2" fmla="*/ 1719263 h 3000375"/>
              <a:gd name="connsiteX3" fmla="*/ 3281363 w 3571875"/>
              <a:gd name="connsiteY3" fmla="*/ 0 h 3000375"/>
              <a:gd name="connsiteX4" fmla="*/ 0 w 3571875"/>
              <a:gd name="connsiteY4" fmla="*/ 0 h 3000375"/>
              <a:gd name="connsiteX5" fmla="*/ 0 w 3571875"/>
              <a:gd name="connsiteY5" fmla="*/ 3000375 h 3000375"/>
              <a:gd name="connsiteX6" fmla="*/ 3276600 w 3571875"/>
              <a:gd name="connsiteY6" fmla="*/ 3000375 h 3000375"/>
              <a:gd name="connsiteX7" fmla="*/ 3571875 w 3571875"/>
              <a:gd name="connsiteY7" fmla="*/ 2071688 h 3000375"/>
              <a:gd name="connsiteX8" fmla="*/ 781050 w 3571875"/>
              <a:gd name="connsiteY8" fmla="*/ 2543175 h 3000375"/>
              <a:gd name="connsiteX9" fmla="*/ 566737 w 3571875"/>
              <a:gd name="connsiteY9" fmla="*/ 809625 h 3000375"/>
              <a:gd name="connsiteX10" fmla="*/ 2209800 w 3571875"/>
              <a:gd name="connsiteY10" fmla="*/ 390525 h 3000375"/>
              <a:gd name="connsiteX11" fmla="*/ 2747963 w 3571875"/>
              <a:gd name="connsiteY11" fmla="*/ 1366838 h 3000375"/>
              <a:gd name="connsiteX12" fmla="*/ 1947863 w 3571875"/>
              <a:gd name="connsiteY12" fmla="*/ 1481138 h 3000375"/>
              <a:gd name="connsiteX13" fmla="*/ 1795463 w 3571875"/>
              <a:gd name="connsiteY13" fmla="*/ 904875 h 3000375"/>
              <a:gd name="connsiteX14" fmla="*/ 1190625 w 3571875"/>
              <a:gd name="connsiteY14" fmla="*/ 885825 h 3000375"/>
              <a:gd name="connsiteX0" fmla="*/ 1190625 w 3571875"/>
              <a:gd name="connsiteY0" fmla="*/ 885825 h 3233738"/>
              <a:gd name="connsiteX1" fmla="*/ 1504950 w 3571875"/>
              <a:gd name="connsiteY1" fmla="*/ 2009776 h 3233738"/>
              <a:gd name="connsiteX2" fmla="*/ 3281363 w 3571875"/>
              <a:gd name="connsiteY2" fmla="*/ 1719263 h 3233738"/>
              <a:gd name="connsiteX3" fmla="*/ 3281363 w 3571875"/>
              <a:gd name="connsiteY3" fmla="*/ 0 h 3233738"/>
              <a:gd name="connsiteX4" fmla="*/ 0 w 3571875"/>
              <a:gd name="connsiteY4" fmla="*/ 0 h 3233738"/>
              <a:gd name="connsiteX5" fmla="*/ 0 w 3571875"/>
              <a:gd name="connsiteY5" fmla="*/ 3000375 h 3233738"/>
              <a:gd name="connsiteX6" fmla="*/ 2938462 w 3571875"/>
              <a:gd name="connsiteY6" fmla="*/ 3233738 h 3233738"/>
              <a:gd name="connsiteX7" fmla="*/ 3571875 w 3571875"/>
              <a:gd name="connsiteY7" fmla="*/ 2071688 h 3233738"/>
              <a:gd name="connsiteX8" fmla="*/ 781050 w 3571875"/>
              <a:gd name="connsiteY8" fmla="*/ 2543175 h 3233738"/>
              <a:gd name="connsiteX9" fmla="*/ 566737 w 3571875"/>
              <a:gd name="connsiteY9" fmla="*/ 809625 h 3233738"/>
              <a:gd name="connsiteX10" fmla="*/ 2209800 w 3571875"/>
              <a:gd name="connsiteY10" fmla="*/ 390525 h 3233738"/>
              <a:gd name="connsiteX11" fmla="*/ 2747963 w 3571875"/>
              <a:gd name="connsiteY11" fmla="*/ 1366838 h 3233738"/>
              <a:gd name="connsiteX12" fmla="*/ 1947863 w 3571875"/>
              <a:gd name="connsiteY12" fmla="*/ 1481138 h 3233738"/>
              <a:gd name="connsiteX13" fmla="*/ 1795463 w 3571875"/>
              <a:gd name="connsiteY13" fmla="*/ 904875 h 3233738"/>
              <a:gd name="connsiteX14" fmla="*/ 1190625 w 3571875"/>
              <a:gd name="connsiteY14" fmla="*/ 885825 h 3233738"/>
              <a:gd name="connsiteX0" fmla="*/ 1190625 w 3571875"/>
              <a:gd name="connsiteY0" fmla="*/ 885825 h 3386138"/>
              <a:gd name="connsiteX1" fmla="*/ 1504950 w 3571875"/>
              <a:gd name="connsiteY1" fmla="*/ 2009776 h 3386138"/>
              <a:gd name="connsiteX2" fmla="*/ 3281363 w 3571875"/>
              <a:gd name="connsiteY2" fmla="*/ 1719263 h 3386138"/>
              <a:gd name="connsiteX3" fmla="*/ 3281363 w 3571875"/>
              <a:gd name="connsiteY3" fmla="*/ 0 h 3386138"/>
              <a:gd name="connsiteX4" fmla="*/ 0 w 3571875"/>
              <a:gd name="connsiteY4" fmla="*/ 0 h 3386138"/>
              <a:gd name="connsiteX5" fmla="*/ 481013 w 3571875"/>
              <a:gd name="connsiteY5" fmla="*/ 3386138 h 3386138"/>
              <a:gd name="connsiteX6" fmla="*/ 2938462 w 3571875"/>
              <a:gd name="connsiteY6" fmla="*/ 3233738 h 3386138"/>
              <a:gd name="connsiteX7" fmla="*/ 3571875 w 3571875"/>
              <a:gd name="connsiteY7" fmla="*/ 2071688 h 3386138"/>
              <a:gd name="connsiteX8" fmla="*/ 781050 w 3571875"/>
              <a:gd name="connsiteY8" fmla="*/ 2543175 h 3386138"/>
              <a:gd name="connsiteX9" fmla="*/ 566737 w 3571875"/>
              <a:gd name="connsiteY9" fmla="*/ 809625 h 3386138"/>
              <a:gd name="connsiteX10" fmla="*/ 2209800 w 3571875"/>
              <a:gd name="connsiteY10" fmla="*/ 390525 h 3386138"/>
              <a:gd name="connsiteX11" fmla="*/ 2747963 w 3571875"/>
              <a:gd name="connsiteY11" fmla="*/ 1366838 h 3386138"/>
              <a:gd name="connsiteX12" fmla="*/ 1947863 w 3571875"/>
              <a:gd name="connsiteY12" fmla="*/ 1481138 h 3386138"/>
              <a:gd name="connsiteX13" fmla="*/ 1795463 w 3571875"/>
              <a:gd name="connsiteY13" fmla="*/ 904875 h 3386138"/>
              <a:gd name="connsiteX14" fmla="*/ 1190625 w 3571875"/>
              <a:gd name="connsiteY14" fmla="*/ 885825 h 3386138"/>
              <a:gd name="connsiteX0" fmla="*/ 1190625 w 3571875"/>
              <a:gd name="connsiteY0" fmla="*/ 885825 h 3386138"/>
              <a:gd name="connsiteX1" fmla="*/ 1504950 w 3571875"/>
              <a:gd name="connsiteY1" fmla="*/ 2009776 h 3386138"/>
              <a:gd name="connsiteX2" fmla="*/ 3281363 w 3571875"/>
              <a:gd name="connsiteY2" fmla="*/ 1719263 h 3386138"/>
              <a:gd name="connsiteX3" fmla="*/ 3281363 w 3571875"/>
              <a:gd name="connsiteY3" fmla="*/ 0 h 3386138"/>
              <a:gd name="connsiteX4" fmla="*/ 0 w 3571875"/>
              <a:gd name="connsiteY4" fmla="*/ 0 h 3386138"/>
              <a:gd name="connsiteX5" fmla="*/ 257175 w 3571875"/>
              <a:gd name="connsiteY5" fmla="*/ 1857374 h 3386138"/>
              <a:gd name="connsiteX6" fmla="*/ 481013 w 3571875"/>
              <a:gd name="connsiteY6" fmla="*/ 3386138 h 3386138"/>
              <a:gd name="connsiteX7" fmla="*/ 2938462 w 3571875"/>
              <a:gd name="connsiteY7" fmla="*/ 3233738 h 3386138"/>
              <a:gd name="connsiteX8" fmla="*/ 3571875 w 3571875"/>
              <a:gd name="connsiteY8" fmla="*/ 2071688 h 3386138"/>
              <a:gd name="connsiteX9" fmla="*/ 781050 w 3571875"/>
              <a:gd name="connsiteY9" fmla="*/ 2543175 h 3386138"/>
              <a:gd name="connsiteX10" fmla="*/ 566737 w 3571875"/>
              <a:gd name="connsiteY10" fmla="*/ 809625 h 3386138"/>
              <a:gd name="connsiteX11" fmla="*/ 2209800 w 3571875"/>
              <a:gd name="connsiteY11" fmla="*/ 390525 h 3386138"/>
              <a:gd name="connsiteX12" fmla="*/ 2747963 w 3571875"/>
              <a:gd name="connsiteY12" fmla="*/ 1366838 h 3386138"/>
              <a:gd name="connsiteX13" fmla="*/ 1947863 w 3571875"/>
              <a:gd name="connsiteY13" fmla="*/ 1481138 h 3386138"/>
              <a:gd name="connsiteX14" fmla="*/ 1795463 w 3571875"/>
              <a:gd name="connsiteY14" fmla="*/ 904875 h 3386138"/>
              <a:gd name="connsiteX15" fmla="*/ 1190625 w 3571875"/>
              <a:gd name="connsiteY15" fmla="*/ 885825 h 3386138"/>
              <a:gd name="connsiteX0" fmla="*/ 1328737 w 3709987"/>
              <a:gd name="connsiteY0" fmla="*/ 885825 h 3386138"/>
              <a:gd name="connsiteX1" fmla="*/ 1643062 w 3709987"/>
              <a:gd name="connsiteY1" fmla="*/ 2009776 h 3386138"/>
              <a:gd name="connsiteX2" fmla="*/ 3419475 w 3709987"/>
              <a:gd name="connsiteY2" fmla="*/ 1719263 h 3386138"/>
              <a:gd name="connsiteX3" fmla="*/ 3419475 w 3709987"/>
              <a:gd name="connsiteY3" fmla="*/ 0 h 3386138"/>
              <a:gd name="connsiteX4" fmla="*/ 138112 w 3709987"/>
              <a:gd name="connsiteY4" fmla="*/ 0 h 3386138"/>
              <a:gd name="connsiteX5" fmla="*/ 0 w 3709987"/>
              <a:gd name="connsiteY5" fmla="*/ 2005012 h 3386138"/>
              <a:gd name="connsiteX6" fmla="*/ 619125 w 3709987"/>
              <a:gd name="connsiteY6" fmla="*/ 3386138 h 3386138"/>
              <a:gd name="connsiteX7" fmla="*/ 3076574 w 3709987"/>
              <a:gd name="connsiteY7" fmla="*/ 3233738 h 3386138"/>
              <a:gd name="connsiteX8" fmla="*/ 3709987 w 3709987"/>
              <a:gd name="connsiteY8" fmla="*/ 2071688 h 3386138"/>
              <a:gd name="connsiteX9" fmla="*/ 919162 w 3709987"/>
              <a:gd name="connsiteY9" fmla="*/ 2543175 h 3386138"/>
              <a:gd name="connsiteX10" fmla="*/ 704849 w 3709987"/>
              <a:gd name="connsiteY10" fmla="*/ 809625 h 3386138"/>
              <a:gd name="connsiteX11" fmla="*/ 2347912 w 3709987"/>
              <a:gd name="connsiteY11" fmla="*/ 390525 h 3386138"/>
              <a:gd name="connsiteX12" fmla="*/ 2886075 w 3709987"/>
              <a:gd name="connsiteY12" fmla="*/ 1366838 h 3386138"/>
              <a:gd name="connsiteX13" fmla="*/ 2085975 w 3709987"/>
              <a:gd name="connsiteY13" fmla="*/ 1481138 h 3386138"/>
              <a:gd name="connsiteX14" fmla="*/ 1933575 w 3709987"/>
              <a:gd name="connsiteY14" fmla="*/ 904875 h 3386138"/>
              <a:gd name="connsiteX15" fmla="*/ 1328737 w 3709987"/>
              <a:gd name="connsiteY15" fmla="*/ 885825 h 3386138"/>
              <a:gd name="connsiteX0" fmla="*/ 1328737 w 3709987"/>
              <a:gd name="connsiteY0" fmla="*/ 885825 h 3386138"/>
              <a:gd name="connsiteX1" fmla="*/ 1643062 w 3709987"/>
              <a:gd name="connsiteY1" fmla="*/ 2009776 h 3386138"/>
              <a:gd name="connsiteX2" fmla="*/ 3419475 w 3709987"/>
              <a:gd name="connsiteY2" fmla="*/ 1719263 h 3386138"/>
              <a:gd name="connsiteX3" fmla="*/ 3419475 w 3709987"/>
              <a:gd name="connsiteY3" fmla="*/ 0 h 3386138"/>
              <a:gd name="connsiteX4" fmla="*/ 442912 w 3709987"/>
              <a:gd name="connsiteY4" fmla="*/ 42863 h 3386138"/>
              <a:gd name="connsiteX5" fmla="*/ 0 w 3709987"/>
              <a:gd name="connsiteY5" fmla="*/ 2005012 h 3386138"/>
              <a:gd name="connsiteX6" fmla="*/ 619125 w 3709987"/>
              <a:gd name="connsiteY6" fmla="*/ 3386138 h 3386138"/>
              <a:gd name="connsiteX7" fmla="*/ 3076574 w 3709987"/>
              <a:gd name="connsiteY7" fmla="*/ 3233738 h 3386138"/>
              <a:gd name="connsiteX8" fmla="*/ 3709987 w 3709987"/>
              <a:gd name="connsiteY8" fmla="*/ 2071688 h 3386138"/>
              <a:gd name="connsiteX9" fmla="*/ 919162 w 3709987"/>
              <a:gd name="connsiteY9" fmla="*/ 2543175 h 3386138"/>
              <a:gd name="connsiteX10" fmla="*/ 704849 w 3709987"/>
              <a:gd name="connsiteY10" fmla="*/ 809625 h 3386138"/>
              <a:gd name="connsiteX11" fmla="*/ 2347912 w 3709987"/>
              <a:gd name="connsiteY11" fmla="*/ 390525 h 3386138"/>
              <a:gd name="connsiteX12" fmla="*/ 2886075 w 3709987"/>
              <a:gd name="connsiteY12" fmla="*/ 1366838 h 3386138"/>
              <a:gd name="connsiteX13" fmla="*/ 2085975 w 3709987"/>
              <a:gd name="connsiteY13" fmla="*/ 1481138 h 3386138"/>
              <a:gd name="connsiteX14" fmla="*/ 1933575 w 3709987"/>
              <a:gd name="connsiteY14" fmla="*/ 904875 h 3386138"/>
              <a:gd name="connsiteX15" fmla="*/ 1328737 w 3709987"/>
              <a:gd name="connsiteY15" fmla="*/ 885825 h 3386138"/>
              <a:gd name="connsiteX0" fmla="*/ 1328737 w 3709987"/>
              <a:gd name="connsiteY0" fmla="*/ 933450 h 3433763"/>
              <a:gd name="connsiteX1" fmla="*/ 1643062 w 3709987"/>
              <a:gd name="connsiteY1" fmla="*/ 2057401 h 3433763"/>
              <a:gd name="connsiteX2" fmla="*/ 3419475 w 3709987"/>
              <a:gd name="connsiteY2" fmla="*/ 1766888 h 3433763"/>
              <a:gd name="connsiteX3" fmla="*/ 2986087 w 3709987"/>
              <a:gd name="connsiteY3" fmla="*/ 0 h 3433763"/>
              <a:gd name="connsiteX4" fmla="*/ 442912 w 3709987"/>
              <a:gd name="connsiteY4" fmla="*/ 90488 h 3433763"/>
              <a:gd name="connsiteX5" fmla="*/ 0 w 3709987"/>
              <a:gd name="connsiteY5" fmla="*/ 2052637 h 3433763"/>
              <a:gd name="connsiteX6" fmla="*/ 619125 w 3709987"/>
              <a:gd name="connsiteY6" fmla="*/ 3433763 h 3433763"/>
              <a:gd name="connsiteX7" fmla="*/ 3076574 w 3709987"/>
              <a:gd name="connsiteY7" fmla="*/ 3281363 h 3433763"/>
              <a:gd name="connsiteX8" fmla="*/ 3709987 w 3709987"/>
              <a:gd name="connsiteY8" fmla="*/ 2119313 h 3433763"/>
              <a:gd name="connsiteX9" fmla="*/ 919162 w 3709987"/>
              <a:gd name="connsiteY9" fmla="*/ 2590800 h 3433763"/>
              <a:gd name="connsiteX10" fmla="*/ 704849 w 3709987"/>
              <a:gd name="connsiteY10" fmla="*/ 857250 h 3433763"/>
              <a:gd name="connsiteX11" fmla="*/ 2347912 w 3709987"/>
              <a:gd name="connsiteY11" fmla="*/ 438150 h 3433763"/>
              <a:gd name="connsiteX12" fmla="*/ 2886075 w 3709987"/>
              <a:gd name="connsiteY12" fmla="*/ 1414463 h 3433763"/>
              <a:gd name="connsiteX13" fmla="*/ 2085975 w 3709987"/>
              <a:gd name="connsiteY13" fmla="*/ 1528763 h 3433763"/>
              <a:gd name="connsiteX14" fmla="*/ 1933575 w 3709987"/>
              <a:gd name="connsiteY14" fmla="*/ 952500 h 3433763"/>
              <a:gd name="connsiteX15" fmla="*/ 1328737 w 3709987"/>
              <a:gd name="connsiteY15" fmla="*/ 933450 h 343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709987" h="3433763">
                <a:moveTo>
                  <a:pt x="1328737" y="933450"/>
                </a:moveTo>
                <a:lnTo>
                  <a:pt x="1643062" y="2057401"/>
                </a:lnTo>
                <a:lnTo>
                  <a:pt x="3419475" y="1766888"/>
                </a:lnTo>
                <a:lnTo>
                  <a:pt x="2986087" y="0"/>
                </a:lnTo>
                <a:lnTo>
                  <a:pt x="442912" y="90488"/>
                </a:lnTo>
                <a:lnTo>
                  <a:pt x="0" y="2052637"/>
                </a:lnTo>
                <a:lnTo>
                  <a:pt x="619125" y="3433763"/>
                </a:lnTo>
                <a:lnTo>
                  <a:pt x="3076574" y="3281363"/>
                </a:lnTo>
                <a:lnTo>
                  <a:pt x="3709987" y="2119313"/>
                </a:lnTo>
                <a:lnTo>
                  <a:pt x="919162" y="2590800"/>
                </a:lnTo>
                <a:lnTo>
                  <a:pt x="704849" y="857250"/>
                </a:lnTo>
                <a:lnTo>
                  <a:pt x="2347912" y="438150"/>
                </a:lnTo>
                <a:lnTo>
                  <a:pt x="2886075" y="1414463"/>
                </a:lnTo>
                <a:lnTo>
                  <a:pt x="2085975" y="1528763"/>
                </a:lnTo>
                <a:lnTo>
                  <a:pt x="1933575" y="952500"/>
                </a:lnTo>
                <a:lnTo>
                  <a:pt x="1328737" y="933450"/>
                </a:lnTo>
                <a:close/>
              </a:path>
            </a:pathLst>
          </a:custGeom>
          <a:solidFill>
            <a:schemeClr val="accent5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071843" y="3333980"/>
            <a:ext cx="182106" cy="182106"/>
          </a:xfrm>
          <a:prstGeom prst="ellipse">
            <a:avLst/>
          </a:prstGeom>
          <a:solidFill>
            <a:schemeClr val="accent4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7524589" y="2292558"/>
            <a:ext cx="182106" cy="182106"/>
          </a:xfrm>
          <a:prstGeom prst="ellipse">
            <a:avLst/>
          </a:prstGeom>
          <a:solidFill>
            <a:schemeClr val="accent4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5624801" y="1337449"/>
            <a:ext cx="182106" cy="182106"/>
          </a:xfrm>
          <a:prstGeom prst="ellipse">
            <a:avLst/>
          </a:prstGeom>
          <a:solidFill>
            <a:schemeClr val="accent4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5889426" y="2236914"/>
            <a:ext cx="182106" cy="182106"/>
          </a:xfrm>
          <a:prstGeom prst="ellipse">
            <a:avLst/>
          </a:prstGeom>
          <a:solidFill>
            <a:schemeClr val="accent4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6238462" y="1819272"/>
            <a:ext cx="182106" cy="182106"/>
          </a:xfrm>
          <a:prstGeom prst="ellipse">
            <a:avLst/>
          </a:prstGeom>
          <a:solidFill>
            <a:schemeClr val="accent4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6118954" y="1357999"/>
            <a:ext cx="182106" cy="182106"/>
          </a:xfrm>
          <a:prstGeom prst="ellipse">
            <a:avLst/>
          </a:prstGeom>
          <a:solidFill>
            <a:schemeClr val="accent4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437641" y="949525"/>
            <a:ext cx="182106" cy="182106"/>
          </a:xfrm>
          <a:prstGeom prst="ellipse">
            <a:avLst/>
          </a:prstGeom>
          <a:solidFill>
            <a:schemeClr val="accent4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8992365" y="554696"/>
            <a:ext cx="2269535" cy="2896853"/>
          </a:xfrm>
          <a:custGeom>
            <a:avLst/>
            <a:gdLst>
              <a:gd name="connsiteX0" fmla="*/ 781050 w 2705100"/>
              <a:gd name="connsiteY0" fmla="*/ 533400 h 3452813"/>
              <a:gd name="connsiteX1" fmla="*/ 781050 w 2705100"/>
              <a:gd name="connsiteY1" fmla="*/ 1600200 h 3452813"/>
              <a:gd name="connsiteX2" fmla="*/ 1924050 w 2705100"/>
              <a:gd name="connsiteY2" fmla="*/ 1600200 h 3452813"/>
              <a:gd name="connsiteX3" fmla="*/ 1924050 w 2705100"/>
              <a:gd name="connsiteY3" fmla="*/ 533400 h 3452813"/>
              <a:gd name="connsiteX4" fmla="*/ 0 w 2705100"/>
              <a:gd name="connsiteY4" fmla="*/ 0 h 3452813"/>
              <a:gd name="connsiteX5" fmla="*/ 2705100 w 2705100"/>
              <a:gd name="connsiteY5" fmla="*/ 0 h 3452813"/>
              <a:gd name="connsiteX6" fmla="*/ 2705100 w 2705100"/>
              <a:gd name="connsiteY6" fmla="*/ 3452813 h 3452813"/>
              <a:gd name="connsiteX7" fmla="*/ 1924050 w 2705100"/>
              <a:gd name="connsiteY7" fmla="*/ 3452813 h 3452813"/>
              <a:gd name="connsiteX8" fmla="*/ 1924050 w 2705100"/>
              <a:gd name="connsiteY8" fmla="*/ 2362200 h 3452813"/>
              <a:gd name="connsiteX9" fmla="*/ 781050 w 2705100"/>
              <a:gd name="connsiteY9" fmla="*/ 2362200 h 3452813"/>
              <a:gd name="connsiteX10" fmla="*/ 781050 w 2705100"/>
              <a:gd name="connsiteY10" fmla="*/ 3452813 h 3452813"/>
              <a:gd name="connsiteX11" fmla="*/ 0 w 2705100"/>
              <a:gd name="connsiteY11" fmla="*/ 3452813 h 3452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05100" h="3452813">
                <a:moveTo>
                  <a:pt x="781050" y="533400"/>
                </a:moveTo>
                <a:lnTo>
                  <a:pt x="781050" y="1600200"/>
                </a:lnTo>
                <a:lnTo>
                  <a:pt x="1924050" y="1600200"/>
                </a:lnTo>
                <a:lnTo>
                  <a:pt x="1924050" y="533400"/>
                </a:lnTo>
                <a:close/>
                <a:moveTo>
                  <a:pt x="0" y="0"/>
                </a:moveTo>
                <a:lnTo>
                  <a:pt x="2705100" y="0"/>
                </a:lnTo>
                <a:lnTo>
                  <a:pt x="2705100" y="3452813"/>
                </a:lnTo>
                <a:lnTo>
                  <a:pt x="1924050" y="3452813"/>
                </a:lnTo>
                <a:lnTo>
                  <a:pt x="1924050" y="2362200"/>
                </a:lnTo>
                <a:lnTo>
                  <a:pt x="781050" y="2362200"/>
                </a:lnTo>
                <a:lnTo>
                  <a:pt x="781050" y="3452813"/>
                </a:lnTo>
                <a:lnTo>
                  <a:pt x="0" y="3452813"/>
                </a:lnTo>
                <a:close/>
              </a:path>
            </a:pathLst>
          </a:custGeom>
          <a:solidFill>
            <a:schemeClr val="accent5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/>
        </p:nvCxnSpPr>
        <p:spPr>
          <a:xfrm>
            <a:off x="8992365" y="1897237"/>
            <a:ext cx="667573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8896469" y="1800342"/>
            <a:ext cx="191792" cy="191792"/>
          </a:xfrm>
          <a:prstGeom prst="ellipse">
            <a:avLst/>
          </a:prstGeom>
          <a:solidFill>
            <a:schemeClr val="accent4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8896469" y="461196"/>
            <a:ext cx="191792" cy="191792"/>
          </a:xfrm>
          <a:prstGeom prst="ellipse">
            <a:avLst/>
          </a:prstGeom>
          <a:solidFill>
            <a:schemeClr val="accent4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8896469" y="3353415"/>
            <a:ext cx="191792" cy="191792"/>
          </a:xfrm>
          <a:prstGeom prst="ellipse">
            <a:avLst/>
          </a:prstGeom>
          <a:solidFill>
            <a:schemeClr val="accent4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9551757" y="3353415"/>
            <a:ext cx="191792" cy="191792"/>
          </a:xfrm>
          <a:prstGeom prst="ellipse">
            <a:avLst/>
          </a:prstGeom>
          <a:solidFill>
            <a:schemeClr val="accent4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10514711" y="3349419"/>
            <a:ext cx="191792" cy="191792"/>
          </a:xfrm>
          <a:prstGeom prst="ellipse">
            <a:avLst/>
          </a:prstGeom>
          <a:solidFill>
            <a:schemeClr val="accent4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11162008" y="457200"/>
            <a:ext cx="191792" cy="191792"/>
          </a:xfrm>
          <a:prstGeom prst="ellipse">
            <a:avLst/>
          </a:prstGeom>
          <a:solidFill>
            <a:schemeClr val="accent4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11162008" y="3349419"/>
            <a:ext cx="191792" cy="191792"/>
          </a:xfrm>
          <a:prstGeom prst="ellipse">
            <a:avLst/>
          </a:prstGeom>
          <a:solidFill>
            <a:schemeClr val="accent4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74"/>
          <p:cNvCxnSpPr/>
          <p:nvPr/>
        </p:nvCxnSpPr>
        <p:spPr>
          <a:xfrm>
            <a:off x="4114800" y="532940"/>
            <a:ext cx="0" cy="579166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8077200" y="496722"/>
            <a:ext cx="0" cy="579166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1018805" y="3887232"/>
                <a:ext cx="253143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400" i="1" dirty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4400" i="1" dirty="0">
                          <a:latin typeface="Cambria Math" panose="02040503050406030204" pitchFamily="18" charset="0"/>
                        </a:rPr>
                        <m:t>–</m:t>
                      </m:r>
                      <m:r>
                        <a:rPr lang="en-US" sz="4400" i="1" dirty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44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i="1" dirty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805" y="3887232"/>
                <a:ext cx="2531438" cy="7694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4828805" y="3887232"/>
                <a:ext cx="253143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i="1" dirty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4400" i="1" dirty="0">
                          <a:latin typeface="Cambria Math" panose="02040503050406030204" pitchFamily="18" charset="0"/>
                        </a:rPr>
                        <m:t>–</m:t>
                      </m:r>
                      <m:r>
                        <a:rPr lang="en-US" sz="4400" i="1" dirty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44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i="1" dirty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8805" y="3887232"/>
                <a:ext cx="2531438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8794156" y="3887232"/>
                <a:ext cx="253143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i="1" dirty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4400" i="1" dirty="0">
                          <a:latin typeface="Cambria Math" panose="02040503050406030204" pitchFamily="18" charset="0"/>
                        </a:rPr>
                        <m:t>–</m:t>
                      </m:r>
                      <m:r>
                        <a:rPr lang="en-US" sz="4400" i="1" dirty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44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i="1" dirty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4156" y="3887232"/>
                <a:ext cx="2531438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301849" y="4724400"/>
                <a:ext cx="396535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400" b="0" i="1" spc="-200" dirty="0" smtClean="0">
                          <a:latin typeface="Cambria Math" panose="02040503050406030204" pitchFamily="18" charset="0"/>
                        </a:rPr>
                        <m:t>=12−15+4</m:t>
                      </m:r>
                    </m:oMath>
                  </m:oMathPara>
                </a14:m>
                <a:endParaRPr lang="en-US" sz="4400" spc="-20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849" y="4724400"/>
                <a:ext cx="3965351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1516541" y="5591995"/>
                <a:ext cx="153596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400" b="0" i="1" dirty="0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6541" y="5591995"/>
                <a:ext cx="1535966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4111849" y="4724400"/>
                <a:ext cx="396535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400" b="0" i="1" spc="-100" dirty="0" smtClean="0">
                          <a:latin typeface="Cambria Math" panose="02040503050406030204" pitchFamily="18" charset="0"/>
                        </a:rPr>
                        <m:t>=15−15+1</m:t>
                      </m:r>
                    </m:oMath>
                  </m:oMathPara>
                </a14:m>
                <a:endParaRPr lang="en-US" sz="4400" spc="-100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1849" y="4724400"/>
                <a:ext cx="3965351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5326541" y="5591995"/>
                <a:ext cx="153596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400" b="0" i="1" dirty="0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6541" y="5591995"/>
                <a:ext cx="1535966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8077200" y="4724400"/>
                <a:ext cx="396535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400" b="0" i="1" spc="-200" dirty="0" smtClean="0">
                          <a:latin typeface="Cambria Math" panose="02040503050406030204" pitchFamily="18" charset="0"/>
                        </a:rPr>
                        <m:t>=16−18+2</m:t>
                      </m:r>
                    </m:oMath>
                  </m:oMathPara>
                </a14:m>
                <a:endParaRPr lang="en-US" sz="4400" spc="-200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200" y="4724400"/>
                <a:ext cx="3965351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9291892" y="5591995"/>
                <a:ext cx="153596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400" b="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1892" y="5591995"/>
                <a:ext cx="1535966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2273452" y="4723500"/>
                <a:ext cx="774547" cy="76944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sz="4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3452" y="4723500"/>
                <a:ext cx="774547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3490839" y="4723499"/>
                <a:ext cx="500543" cy="769441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4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0839" y="4723499"/>
                <a:ext cx="500543" cy="7694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Straight Connector 87"/>
          <p:cNvCxnSpPr/>
          <p:nvPr/>
        </p:nvCxnSpPr>
        <p:spPr>
          <a:xfrm>
            <a:off x="5410200" y="2754630"/>
            <a:ext cx="1684306" cy="531077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4667250" y="2331720"/>
            <a:ext cx="727710" cy="41910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 flipV="1">
            <a:off x="5025390" y="754380"/>
            <a:ext cx="197392" cy="592229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 flipV="1">
            <a:off x="6941820" y="1783080"/>
            <a:ext cx="418423" cy="318933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>
            <a:off x="6957060" y="708660"/>
            <a:ext cx="80010" cy="109347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7020001" y="3210446"/>
            <a:ext cx="182106" cy="182106"/>
          </a:xfrm>
          <a:prstGeom prst="ellipse">
            <a:avLst/>
          </a:prstGeom>
          <a:solidFill>
            <a:schemeClr val="accent4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5301374" y="2667204"/>
            <a:ext cx="182106" cy="182106"/>
          </a:xfrm>
          <a:prstGeom prst="ellipse">
            <a:avLst/>
          </a:prstGeom>
          <a:solidFill>
            <a:schemeClr val="accent4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572000" y="2231223"/>
            <a:ext cx="182106" cy="182106"/>
          </a:xfrm>
          <a:prstGeom prst="ellipse">
            <a:avLst/>
          </a:prstGeom>
          <a:solidFill>
            <a:schemeClr val="accent4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136339" y="1277695"/>
            <a:ext cx="182106" cy="182106"/>
          </a:xfrm>
          <a:prstGeom prst="ellipse">
            <a:avLst/>
          </a:prstGeom>
          <a:solidFill>
            <a:schemeClr val="accent4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7272294" y="2010959"/>
            <a:ext cx="182106" cy="182106"/>
          </a:xfrm>
          <a:prstGeom prst="ellipse">
            <a:avLst/>
          </a:prstGeom>
          <a:solidFill>
            <a:schemeClr val="accent4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929573" y="672786"/>
            <a:ext cx="182106" cy="182106"/>
          </a:xfrm>
          <a:prstGeom prst="ellipse">
            <a:avLst/>
          </a:prstGeom>
          <a:solidFill>
            <a:schemeClr val="accent4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6951711" y="601436"/>
            <a:ext cx="182106" cy="182106"/>
          </a:xfrm>
          <a:prstGeom prst="ellipse">
            <a:avLst/>
          </a:prstGeom>
          <a:solidFill>
            <a:schemeClr val="accent4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6877731" y="1726005"/>
            <a:ext cx="182106" cy="182106"/>
          </a:xfrm>
          <a:prstGeom prst="ellipse">
            <a:avLst/>
          </a:prstGeom>
          <a:solidFill>
            <a:schemeClr val="accent4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6077497" y="4724690"/>
                <a:ext cx="774547" cy="769441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lang="en-US" sz="4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7497" y="4724690"/>
                <a:ext cx="774547" cy="7694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7324748" y="4724327"/>
                <a:ext cx="500543" cy="769441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4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4748" y="4724327"/>
                <a:ext cx="500543" cy="7694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6" name="Straight Connector 95"/>
          <p:cNvCxnSpPr/>
          <p:nvPr/>
        </p:nvCxnSpPr>
        <p:spPr>
          <a:xfrm>
            <a:off x="10598322" y="1900236"/>
            <a:ext cx="667573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>
          <a:xfrm>
            <a:off x="11162008" y="1796346"/>
            <a:ext cx="191792" cy="191792"/>
          </a:xfrm>
          <a:prstGeom prst="ellipse">
            <a:avLst/>
          </a:prstGeom>
          <a:solidFill>
            <a:schemeClr val="accent4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7" name="Straight Connector 96"/>
          <p:cNvCxnSpPr/>
          <p:nvPr/>
        </p:nvCxnSpPr>
        <p:spPr>
          <a:xfrm flipH="1">
            <a:off x="9651027" y="1864487"/>
            <a:ext cx="0" cy="722889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H="1">
            <a:off x="10610049" y="1869778"/>
            <a:ext cx="0" cy="722889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9551757" y="461196"/>
            <a:ext cx="191792" cy="191792"/>
          </a:xfrm>
          <a:prstGeom prst="ellipse">
            <a:avLst/>
          </a:prstGeom>
          <a:solidFill>
            <a:schemeClr val="accent4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10514711" y="457200"/>
            <a:ext cx="191792" cy="191792"/>
          </a:xfrm>
          <a:prstGeom prst="ellipse">
            <a:avLst/>
          </a:prstGeom>
          <a:solidFill>
            <a:schemeClr val="accent4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9551757" y="908511"/>
            <a:ext cx="191792" cy="191792"/>
          </a:xfrm>
          <a:prstGeom prst="ellipse">
            <a:avLst/>
          </a:prstGeom>
          <a:solidFill>
            <a:schemeClr val="accent4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10514711" y="904515"/>
            <a:ext cx="191792" cy="191792"/>
          </a:xfrm>
          <a:prstGeom prst="ellipse">
            <a:avLst/>
          </a:prstGeom>
          <a:solidFill>
            <a:schemeClr val="accent4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9551757" y="1800342"/>
            <a:ext cx="191792" cy="191792"/>
          </a:xfrm>
          <a:prstGeom prst="ellipse">
            <a:avLst/>
          </a:prstGeom>
          <a:solidFill>
            <a:schemeClr val="accent4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9551757" y="2436729"/>
            <a:ext cx="191792" cy="191792"/>
          </a:xfrm>
          <a:prstGeom prst="ellipse">
            <a:avLst/>
          </a:prstGeom>
          <a:solidFill>
            <a:schemeClr val="accent4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10514711" y="2432733"/>
            <a:ext cx="191792" cy="191792"/>
          </a:xfrm>
          <a:prstGeom prst="ellipse">
            <a:avLst/>
          </a:prstGeom>
          <a:solidFill>
            <a:schemeClr val="accent4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10514711" y="1796346"/>
            <a:ext cx="191792" cy="191792"/>
          </a:xfrm>
          <a:prstGeom prst="ellipse">
            <a:avLst/>
          </a:prstGeom>
          <a:solidFill>
            <a:schemeClr val="accent4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10059875" y="4721136"/>
                <a:ext cx="774547" cy="769441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14</m:t>
                      </m:r>
                    </m:oMath>
                  </m:oMathPara>
                </a14:m>
                <a:endParaRPr lang="en-US" sz="4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9875" y="4721136"/>
                <a:ext cx="774547" cy="76944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8840391" y="4724400"/>
                <a:ext cx="774547" cy="769441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sz="4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0391" y="4724400"/>
                <a:ext cx="774547" cy="7694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Rounded Rectangle 86"/>
          <p:cNvSpPr/>
          <p:nvPr/>
        </p:nvSpPr>
        <p:spPr>
          <a:xfrm>
            <a:off x="2193842" y="5557615"/>
            <a:ext cx="650014" cy="838200"/>
          </a:xfrm>
          <a:prstGeom prst="roundRect">
            <a:avLst/>
          </a:prstGeom>
          <a:noFill/>
          <a:ln w="44450">
            <a:solidFill>
              <a:srgbClr val="FFFF00"/>
            </a:solidFill>
          </a:ln>
          <a:effectLst>
            <a:glow rad="1397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99" name="Rounded Rectangle 98"/>
          <p:cNvSpPr/>
          <p:nvPr/>
        </p:nvSpPr>
        <p:spPr>
          <a:xfrm>
            <a:off x="6003842" y="5523236"/>
            <a:ext cx="650014" cy="838200"/>
          </a:xfrm>
          <a:prstGeom prst="roundRect">
            <a:avLst/>
          </a:prstGeom>
          <a:noFill/>
          <a:ln w="44450">
            <a:solidFill>
              <a:srgbClr val="FFFF00"/>
            </a:solidFill>
          </a:ln>
          <a:effectLst>
            <a:glow rad="1397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100" name="Rounded Rectangle 99"/>
          <p:cNvSpPr/>
          <p:nvPr/>
        </p:nvSpPr>
        <p:spPr>
          <a:xfrm>
            <a:off x="9959199" y="5553546"/>
            <a:ext cx="650014" cy="838200"/>
          </a:xfrm>
          <a:prstGeom prst="roundRect">
            <a:avLst/>
          </a:prstGeom>
          <a:noFill/>
          <a:ln w="44450">
            <a:solidFill>
              <a:srgbClr val="FFFF00"/>
            </a:solidFill>
          </a:ln>
          <a:effectLst>
            <a:glow rad="1397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5" name="Rectangle 4"/>
          <p:cNvSpPr/>
          <p:nvPr/>
        </p:nvSpPr>
        <p:spPr>
          <a:xfrm>
            <a:off x="2724897" y="5492940"/>
            <a:ext cx="92365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>
                <a:solidFill>
                  <a:schemeClr val="accent3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</a:rPr>
              <a:t>✔</a:t>
            </a:r>
            <a:endParaRPr lang="en-US" sz="7200" dirty="0">
              <a:solidFill>
                <a:schemeClr val="accent3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6530749" y="5487212"/>
            <a:ext cx="92365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>
                <a:solidFill>
                  <a:schemeClr val="accent3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</a:rPr>
              <a:t>✔</a:t>
            </a:r>
            <a:endParaRPr lang="en-US" sz="7200" dirty="0">
              <a:solidFill>
                <a:schemeClr val="accent3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10506349" y="5485464"/>
            <a:ext cx="92365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>
                <a:solidFill>
                  <a:schemeClr val="accent3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</a:rPr>
              <a:t>✔</a:t>
            </a:r>
            <a:endParaRPr lang="en-US" sz="7200" dirty="0">
              <a:solidFill>
                <a:schemeClr val="accent3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273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74" grpId="0" animBg="1"/>
      <p:bldP spid="86" grpId="0" animBg="1"/>
      <p:bldP spid="93" grpId="0" animBg="1"/>
      <p:bldP spid="94" grpId="0" animBg="1"/>
      <p:bldP spid="64" grpId="0" animBg="1"/>
      <p:bldP spid="59" grpId="0" animBg="1"/>
      <p:bldP spid="62" grpId="0" animBg="1"/>
      <p:bldP spid="101" grpId="0" animBg="1"/>
      <p:bldP spid="102" grpId="0" animBg="1"/>
      <p:bldP spid="87" grpId="0" animBg="1"/>
      <p:bldP spid="99" grpId="0" animBg="1"/>
      <p:bldP spid="100" grpId="0" animBg="1"/>
      <p:bldP spid="5" grpId="0"/>
      <p:bldP spid="95" grpId="0"/>
      <p:bldP spid="10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725" y="639372"/>
            <a:ext cx="3505200" cy="38070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229" y="351605"/>
            <a:ext cx="4816928" cy="4495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76128" y="4636051"/>
                <a:ext cx="253143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400" i="1" dirty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4400" i="1" dirty="0">
                          <a:latin typeface="Cambria Math" panose="02040503050406030204" pitchFamily="18" charset="0"/>
                        </a:rPr>
                        <m:t>–</m:t>
                      </m:r>
                      <m:r>
                        <a:rPr lang="en-US" sz="4400" i="1" dirty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44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i="1" dirty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128" y="4636051"/>
                <a:ext cx="2531438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353235" y="4636051"/>
                <a:ext cx="396535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400" b="0" i="1" spc="-200" dirty="0" smtClean="0">
                          <a:latin typeface="Cambria Math" panose="02040503050406030204" pitchFamily="18" charset="0"/>
                        </a:rPr>
                        <m:t>=8−12+6</m:t>
                      </m:r>
                    </m:oMath>
                  </m:oMathPara>
                </a14:m>
                <a:endParaRPr lang="en-US" sz="4400" spc="-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3235" y="4636051"/>
                <a:ext cx="3965351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544480" y="5392823"/>
                <a:ext cx="153596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400" b="0" i="1" dirty="0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4480" y="5392823"/>
                <a:ext cx="1535966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248798" y="4623382"/>
                <a:ext cx="253143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400" i="1" dirty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4400" i="1" dirty="0">
                          <a:latin typeface="Cambria Math" panose="02040503050406030204" pitchFamily="18" charset="0"/>
                        </a:rPr>
                        <m:t>–</m:t>
                      </m:r>
                      <m:r>
                        <a:rPr lang="en-US" sz="4400" i="1" dirty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44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i="1" dirty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798" y="4623382"/>
                <a:ext cx="2531438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247528" y="4623381"/>
                <a:ext cx="396535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400" b="0" i="1" spc="-400" dirty="0" smtClean="0">
                          <a:latin typeface="Cambria Math" panose="02040503050406030204" pitchFamily="18" charset="0"/>
                        </a:rPr>
                        <m:t>=10−15+7</m:t>
                      </m:r>
                    </m:oMath>
                  </m:oMathPara>
                </a14:m>
                <a:endParaRPr lang="en-US" sz="4400" spc="-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7528" y="4623381"/>
                <a:ext cx="3965351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412070" y="5392823"/>
                <a:ext cx="153596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400" b="0" i="1" dirty="0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2070" y="5392823"/>
                <a:ext cx="1535966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>
          <a:xfrm>
            <a:off x="6096000" y="532940"/>
            <a:ext cx="0" cy="579166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46246" y="1200878"/>
                <a:ext cx="20574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400" i="1" dirty="0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4400" b="0" i="1" dirty="0" smtClean="0"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246" y="1200878"/>
                <a:ext cx="2057400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46246" y="2077178"/>
                <a:ext cx="20574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400" b="0" i="1" dirty="0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4400" b="0" i="1" dirty="0" smtClean="0">
                          <a:latin typeface="Cambria Math" panose="02040503050406030204" pitchFamily="18" charset="0"/>
                        </a:rPr>
                        <m:t>=12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246" y="2077178"/>
                <a:ext cx="2057400" cy="7694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46246" y="2953478"/>
                <a:ext cx="20574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400" b="0" i="1" dirty="0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4400" b="0" i="1" dirty="0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246" y="2953478"/>
                <a:ext cx="2057400" cy="7694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9959988" y="1200878"/>
                <a:ext cx="20574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400" i="1" dirty="0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4400" b="0" i="1" dirty="0" smtClean="0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9988" y="1200878"/>
                <a:ext cx="2057400" cy="7694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9959988" y="2077178"/>
                <a:ext cx="20574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400" b="0" i="1" dirty="0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4400" b="0" i="1" dirty="0" smtClean="0">
                          <a:latin typeface="Cambria Math" panose="02040503050406030204" pitchFamily="18" charset="0"/>
                        </a:rPr>
                        <m:t>=15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9988" y="2077178"/>
                <a:ext cx="2057400" cy="76944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959988" y="2953478"/>
                <a:ext cx="20574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400" b="0" i="1" dirty="0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4400" b="0" i="1" dirty="0" smtClean="0"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9988" y="2953478"/>
                <a:ext cx="2057400" cy="7694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ounded Rectangle 22"/>
          <p:cNvSpPr/>
          <p:nvPr/>
        </p:nvSpPr>
        <p:spPr>
          <a:xfrm>
            <a:off x="3216718" y="5358428"/>
            <a:ext cx="650014" cy="838200"/>
          </a:xfrm>
          <a:prstGeom prst="roundRect">
            <a:avLst/>
          </a:prstGeom>
          <a:noFill/>
          <a:ln w="44450">
            <a:solidFill>
              <a:srgbClr val="FFFF00"/>
            </a:solidFill>
          </a:ln>
          <a:effectLst>
            <a:glow rad="1397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24" name="Rounded Rectangle 23"/>
          <p:cNvSpPr/>
          <p:nvPr/>
        </p:nvSpPr>
        <p:spPr>
          <a:xfrm>
            <a:off x="9092182" y="5358428"/>
            <a:ext cx="650014" cy="838200"/>
          </a:xfrm>
          <a:prstGeom prst="roundRect">
            <a:avLst/>
          </a:prstGeom>
          <a:noFill/>
          <a:ln w="44450">
            <a:solidFill>
              <a:srgbClr val="FFFF00"/>
            </a:solidFill>
          </a:ln>
          <a:effectLst>
            <a:glow rad="1397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222193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4" grpId="0"/>
      <p:bldP spid="15" grpId="0"/>
      <p:bldP spid="16" grpId="0"/>
      <p:bldP spid="17" grpId="0"/>
      <p:bldP spid="18" grpId="0"/>
      <p:bldP spid="19" grpId="0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544480" y="5392823"/>
                <a:ext cx="153596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400" b="0" i="1" dirty="0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4480" y="5392823"/>
                <a:ext cx="1535966" cy="7694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412070" y="5392823"/>
                <a:ext cx="153596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400" b="0" i="1" dirty="0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2070" y="5392823"/>
                <a:ext cx="1535966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ounded Rectangle 21"/>
          <p:cNvSpPr/>
          <p:nvPr/>
        </p:nvSpPr>
        <p:spPr>
          <a:xfrm>
            <a:off x="3216718" y="5358428"/>
            <a:ext cx="650014" cy="838200"/>
          </a:xfrm>
          <a:prstGeom prst="roundRect">
            <a:avLst/>
          </a:prstGeom>
          <a:noFill/>
          <a:ln w="44450">
            <a:solidFill>
              <a:srgbClr val="FFFF00"/>
            </a:solidFill>
          </a:ln>
          <a:effectLst>
            <a:glow rad="1397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23" name="Rounded Rectangle 22"/>
          <p:cNvSpPr/>
          <p:nvPr/>
        </p:nvSpPr>
        <p:spPr>
          <a:xfrm>
            <a:off x="9092182" y="5358428"/>
            <a:ext cx="650014" cy="838200"/>
          </a:xfrm>
          <a:prstGeom prst="roundRect">
            <a:avLst/>
          </a:prstGeom>
          <a:noFill/>
          <a:ln w="44450">
            <a:solidFill>
              <a:srgbClr val="FFFF00"/>
            </a:solidFill>
          </a:ln>
          <a:effectLst>
            <a:glow rad="1397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725" y="639372"/>
            <a:ext cx="3505200" cy="38070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229" y="351605"/>
            <a:ext cx="4816928" cy="4495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76128" y="4636051"/>
                <a:ext cx="253143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400" i="1" dirty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4400" i="1" dirty="0">
                          <a:latin typeface="Cambria Math" panose="02040503050406030204" pitchFamily="18" charset="0"/>
                        </a:rPr>
                        <m:t>–</m:t>
                      </m:r>
                      <m:r>
                        <a:rPr lang="en-US" sz="4400" i="1" dirty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44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i="1" dirty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128" y="4636051"/>
                <a:ext cx="2531438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353235" y="4636051"/>
                <a:ext cx="396535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400" b="0" i="1" spc="-200" dirty="0" smtClean="0">
                          <a:latin typeface="Cambria Math" panose="02040503050406030204" pitchFamily="18" charset="0"/>
                        </a:rPr>
                        <m:t>=8−12+6</m:t>
                      </m:r>
                    </m:oMath>
                  </m:oMathPara>
                </a14:m>
                <a:endParaRPr lang="en-US" sz="4400" spc="-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3235" y="4636051"/>
                <a:ext cx="3965351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248798" y="4623382"/>
                <a:ext cx="253143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400" i="1" dirty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4400" i="1" dirty="0">
                          <a:latin typeface="Cambria Math" panose="02040503050406030204" pitchFamily="18" charset="0"/>
                        </a:rPr>
                        <m:t>–</m:t>
                      </m:r>
                      <m:r>
                        <a:rPr lang="en-US" sz="4400" i="1" dirty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44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i="1" dirty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798" y="4623382"/>
                <a:ext cx="2531438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247528" y="4623381"/>
                <a:ext cx="396535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400" b="0" i="1" spc="-400" dirty="0" smtClean="0">
                          <a:latin typeface="Cambria Math" panose="02040503050406030204" pitchFamily="18" charset="0"/>
                        </a:rPr>
                        <m:t>=10−15+7</m:t>
                      </m:r>
                    </m:oMath>
                  </m:oMathPara>
                </a14:m>
                <a:endParaRPr lang="en-US" sz="4400" spc="-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7528" y="4623381"/>
                <a:ext cx="3965351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>
          <a:xfrm>
            <a:off x="6096000" y="532940"/>
            <a:ext cx="0" cy="579166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46246" y="1200878"/>
                <a:ext cx="20574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400" i="1" dirty="0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4400" b="0" i="1" dirty="0" smtClean="0"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246" y="1200878"/>
                <a:ext cx="2057400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46246" y="2077178"/>
                <a:ext cx="20574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400" b="0" i="1" dirty="0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4400" b="0" i="1" dirty="0" smtClean="0">
                          <a:latin typeface="Cambria Math" panose="02040503050406030204" pitchFamily="18" charset="0"/>
                        </a:rPr>
                        <m:t>=12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246" y="2077178"/>
                <a:ext cx="2057400" cy="7694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46246" y="2953478"/>
                <a:ext cx="20574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400" b="0" i="1" dirty="0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4400" b="0" i="1" dirty="0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246" y="2953478"/>
                <a:ext cx="2057400" cy="7694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9959988" y="1200878"/>
                <a:ext cx="20574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400" i="1" dirty="0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4400" b="0" i="1" dirty="0" smtClean="0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9988" y="1200878"/>
                <a:ext cx="2057400" cy="7694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9959988" y="2077178"/>
                <a:ext cx="20574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400" b="0" i="1" dirty="0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4400" b="0" i="1" dirty="0" smtClean="0">
                          <a:latin typeface="Cambria Math" panose="02040503050406030204" pitchFamily="18" charset="0"/>
                        </a:rPr>
                        <m:t>=15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9988" y="2077178"/>
                <a:ext cx="2057400" cy="76944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959988" y="2953478"/>
                <a:ext cx="20574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400" b="0" i="1" dirty="0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4400" b="0" i="1" dirty="0" smtClean="0"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9988" y="2953478"/>
                <a:ext cx="2057400" cy="7694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-123930" y="-176512"/>
            <a:ext cx="12392129" cy="718691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2047113" y="853539"/>
            <a:ext cx="8021574" cy="340427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75000"/>
              </a:schemeClr>
            </a:solidFill>
          </a:ln>
          <a:effectLst>
            <a:glow rad="139700">
              <a:schemeClr val="accent3">
                <a:lumMod val="75000"/>
                <a:alpha val="8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82787" y="1302603"/>
            <a:ext cx="77956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Euler’s Polyhedron Formula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021682" y="2286000"/>
                <a:ext cx="414863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1682" y="2286000"/>
                <a:ext cx="4148636" cy="83099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2182787" y="3429000"/>
            <a:ext cx="7795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…but does this apply to </a:t>
            </a:r>
            <a:r>
              <a:rPr lang="en-US" sz="3200" i="1" dirty="0"/>
              <a:t>all</a:t>
            </a:r>
            <a:r>
              <a:rPr lang="en-US" sz="3200" dirty="0"/>
              <a:t> </a:t>
            </a:r>
            <a:r>
              <a:rPr lang="en-US" sz="3200" dirty="0" err="1"/>
              <a:t>polyhedra</a:t>
            </a:r>
            <a:r>
              <a:rPr lang="en-US" sz="3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4422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" t="7187" r="15888" b="32926"/>
          <a:stretch/>
        </p:blipFill>
        <p:spPr>
          <a:xfrm>
            <a:off x="1066800" y="407206"/>
            <a:ext cx="5257800" cy="39831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1494" y="1550206"/>
            <a:ext cx="5123852" cy="18192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0" y="788206"/>
            <a:ext cx="22206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/>
              <a:t>side view: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95400" y="4412159"/>
                <a:ext cx="20574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400" i="1" dirty="0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4400" b="0" i="1" dirty="0" smtClean="0"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4412159"/>
                <a:ext cx="2057400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991100" y="4412159"/>
                <a:ext cx="20574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400" b="0" i="1" dirty="0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4400" b="0" i="1" dirty="0" smtClean="0">
                          <a:latin typeface="Cambria Math" panose="02040503050406030204" pitchFamily="18" charset="0"/>
                        </a:rPr>
                        <m:t>=18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1100" y="4412159"/>
                <a:ext cx="2057400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686800" y="4412159"/>
                <a:ext cx="20574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400" b="0" i="1" dirty="0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4400" b="0" i="1" dirty="0" smtClean="0"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6800" y="4412159"/>
                <a:ext cx="2057400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671093" y="5334000"/>
                <a:ext cx="253143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400" i="1" dirty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4400" i="1" dirty="0">
                          <a:latin typeface="Cambria Math" panose="02040503050406030204" pitchFamily="18" charset="0"/>
                        </a:rPr>
                        <m:t>–</m:t>
                      </m:r>
                      <m:r>
                        <a:rPr lang="en-US" sz="4400" i="1" dirty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44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i="1" dirty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1093" y="5334000"/>
                <a:ext cx="2531438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721449" y="5334000"/>
                <a:ext cx="396535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400" b="0" i="1" dirty="0" smtClean="0">
                          <a:latin typeface="Cambria Math" panose="02040503050406030204" pitchFamily="18" charset="0"/>
                        </a:rPr>
                        <m:t>=9−18+9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1449" y="5334000"/>
                <a:ext cx="3965351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153400" y="5334000"/>
                <a:ext cx="153596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400" b="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400" y="5334000"/>
                <a:ext cx="1535966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ounded Rectangle 12"/>
          <p:cNvSpPr/>
          <p:nvPr/>
        </p:nvSpPr>
        <p:spPr>
          <a:xfrm>
            <a:off x="8832850" y="5286920"/>
            <a:ext cx="650014" cy="838200"/>
          </a:xfrm>
          <a:prstGeom prst="roundRect">
            <a:avLst/>
          </a:prstGeom>
          <a:noFill/>
          <a:ln w="44450">
            <a:solidFill>
              <a:srgbClr val="FFFF00"/>
            </a:solidFill>
          </a:ln>
          <a:effectLst>
            <a:glow rad="1397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301797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9" grpId="0"/>
      <p:bldP spid="10" grpId="0"/>
      <p:bldP spid="11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7858043" y="1371600"/>
            <a:ext cx="3038558" cy="140556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44450">
            <a:solidFill>
              <a:schemeClr val="accent4"/>
            </a:solidFill>
          </a:ln>
          <a:effectLst>
            <a:glow rad="139700">
              <a:schemeClr val="accent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3" name="TextBox 2"/>
          <p:cNvSpPr txBox="1"/>
          <p:nvPr/>
        </p:nvSpPr>
        <p:spPr>
          <a:xfrm>
            <a:off x="609600" y="475154"/>
            <a:ext cx="10972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/>
              <a:t>Vertices, edges, and faces are examples of </a:t>
            </a:r>
            <a:r>
              <a:rPr lang="en-US" sz="3800" b="1" dirty="0">
                <a:solidFill>
                  <a:schemeClr val="accent3">
                    <a:lumMod val="75000"/>
                  </a:schemeClr>
                </a:solidFill>
              </a:rPr>
              <a:t>cells</a:t>
            </a:r>
            <a:r>
              <a:rPr lang="en-US" sz="3800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600" y="1402320"/>
            <a:ext cx="399487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i="1" dirty="0"/>
              <a:t>Vertices</a:t>
            </a:r>
            <a:r>
              <a:rPr lang="en-US" sz="3800" dirty="0"/>
              <a:t> are </a:t>
            </a:r>
            <a:r>
              <a:rPr lang="en-US" sz="3800" b="1" dirty="0">
                <a:solidFill>
                  <a:schemeClr val="accent3">
                    <a:lumMod val="75000"/>
                  </a:schemeClr>
                </a:solidFill>
              </a:rPr>
              <a:t>0-cells</a:t>
            </a:r>
            <a:r>
              <a:rPr lang="en-US" sz="38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" y="2610506"/>
            <a:ext cx="359829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i="1" dirty="0"/>
              <a:t>Edges</a:t>
            </a:r>
            <a:r>
              <a:rPr lang="en-US" sz="3800" dirty="0"/>
              <a:t> are </a:t>
            </a:r>
            <a:r>
              <a:rPr lang="en-US" sz="3800" b="1" dirty="0">
                <a:solidFill>
                  <a:schemeClr val="accent3">
                    <a:lumMod val="75000"/>
                  </a:schemeClr>
                </a:solidFill>
              </a:rPr>
              <a:t>1-cells</a:t>
            </a:r>
            <a:r>
              <a:rPr lang="en-US" sz="3800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0" y="3818692"/>
            <a:ext cx="353641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i="1" dirty="0"/>
              <a:t>Faces</a:t>
            </a:r>
            <a:r>
              <a:rPr lang="en-US" sz="3800" dirty="0"/>
              <a:t> are </a:t>
            </a:r>
            <a:r>
              <a:rPr lang="en-US" sz="3800" b="1" dirty="0">
                <a:solidFill>
                  <a:schemeClr val="accent3">
                    <a:lumMod val="75000"/>
                  </a:schemeClr>
                </a:solidFill>
              </a:rPr>
              <a:t>2-cells</a:t>
            </a:r>
            <a:r>
              <a:rPr lang="en-US" sz="3800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39043" y="1474217"/>
            <a:ext cx="22765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/>
              <a:t>What is a </a:t>
            </a:r>
            <a:r>
              <a:rPr lang="en-US" sz="3600" b="1" i="1" dirty="0">
                <a:solidFill>
                  <a:schemeClr val="accent4"/>
                </a:solidFill>
              </a:rPr>
              <a:t>3-cell</a:t>
            </a:r>
            <a:r>
              <a:rPr lang="en-US" sz="3600" i="1" dirty="0"/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5062716"/>
            <a:ext cx="109728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/>
              <a:t>A </a:t>
            </a:r>
            <a:r>
              <a:rPr lang="en-US" sz="3800" b="1" dirty="0">
                <a:solidFill>
                  <a:schemeClr val="accent3">
                    <a:lumMod val="75000"/>
                  </a:schemeClr>
                </a:solidFill>
              </a:rPr>
              <a:t>cell complex</a:t>
            </a:r>
            <a:r>
              <a:rPr lang="en-US" sz="3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800" dirty="0"/>
              <a:t>consists of cells “glued together” along their boundaries.</a:t>
            </a:r>
          </a:p>
        </p:txBody>
      </p:sp>
      <p:sp>
        <p:nvSpPr>
          <p:cNvPr id="9" name="Oval 8"/>
          <p:cNvSpPr/>
          <p:nvPr/>
        </p:nvSpPr>
        <p:spPr>
          <a:xfrm>
            <a:off x="5334000" y="1767706"/>
            <a:ext cx="204644" cy="204644"/>
          </a:xfrm>
          <a:prstGeom prst="ellipse">
            <a:avLst/>
          </a:prstGeom>
          <a:solidFill>
            <a:schemeClr val="accent4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791200" y="1373051"/>
            <a:ext cx="204644" cy="204644"/>
          </a:xfrm>
          <a:prstGeom prst="ellipse">
            <a:avLst/>
          </a:prstGeom>
          <a:solidFill>
            <a:schemeClr val="accent4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198957" y="1870028"/>
            <a:ext cx="204644" cy="204644"/>
          </a:xfrm>
          <a:prstGeom prst="ellipse">
            <a:avLst/>
          </a:prstGeom>
          <a:solidFill>
            <a:schemeClr val="accent4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4876800" y="2523807"/>
            <a:ext cx="1482768" cy="751883"/>
            <a:chOff x="5307577" y="2523807"/>
            <a:chExt cx="1482768" cy="751883"/>
          </a:xfrm>
        </p:grpSpPr>
        <p:cxnSp>
          <p:nvCxnSpPr>
            <p:cNvPr id="13" name="Straight Connector 12"/>
            <p:cNvCxnSpPr/>
            <p:nvPr/>
          </p:nvCxnSpPr>
          <p:spPr>
            <a:xfrm flipV="1">
              <a:off x="5424187" y="2630743"/>
              <a:ext cx="1263836" cy="536449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5307577" y="3071046"/>
              <a:ext cx="204644" cy="20464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6585701" y="2523807"/>
              <a:ext cx="204644" cy="20464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Freeform 19"/>
          <p:cNvSpPr/>
          <p:nvPr/>
        </p:nvSpPr>
        <p:spPr>
          <a:xfrm>
            <a:off x="4724400" y="3369801"/>
            <a:ext cx="1749425" cy="1200150"/>
          </a:xfrm>
          <a:custGeom>
            <a:avLst/>
            <a:gdLst>
              <a:gd name="connsiteX0" fmla="*/ 0 w 1749425"/>
              <a:gd name="connsiteY0" fmla="*/ 844550 h 1200150"/>
              <a:gd name="connsiteX1" fmla="*/ 0 w 1749425"/>
              <a:gd name="connsiteY1" fmla="*/ 844550 h 1200150"/>
              <a:gd name="connsiteX2" fmla="*/ 819150 w 1749425"/>
              <a:gd name="connsiteY2" fmla="*/ 0 h 1200150"/>
              <a:gd name="connsiteX3" fmla="*/ 1749425 w 1749425"/>
              <a:gd name="connsiteY3" fmla="*/ 412750 h 1200150"/>
              <a:gd name="connsiteX4" fmla="*/ 1711325 w 1749425"/>
              <a:gd name="connsiteY4" fmla="*/ 1200150 h 1200150"/>
              <a:gd name="connsiteX5" fmla="*/ 0 w 1749425"/>
              <a:gd name="connsiteY5" fmla="*/ 844550 h 120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9425" h="1200150">
                <a:moveTo>
                  <a:pt x="0" y="844550"/>
                </a:moveTo>
                <a:lnTo>
                  <a:pt x="0" y="844550"/>
                </a:lnTo>
                <a:lnTo>
                  <a:pt x="819150" y="0"/>
                </a:lnTo>
                <a:lnTo>
                  <a:pt x="1749425" y="412750"/>
                </a:lnTo>
                <a:lnTo>
                  <a:pt x="1711325" y="1200150"/>
                </a:lnTo>
                <a:lnTo>
                  <a:pt x="0" y="844550"/>
                </a:lnTo>
                <a:close/>
              </a:path>
            </a:pathLst>
          </a:custGeom>
          <a:solidFill>
            <a:schemeClr val="accent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7696200" y="2523807"/>
            <a:ext cx="1748405" cy="1895793"/>
            <a:chOff x="8861424" y="3167192"/>
            <a:chExt cx="1541463" cy="1602823"/>
          </a:xfrm>
        </p:grpSpPr>
        <p:sp>
          <p:nvSpPr>
            <p:cNvPr id="21" name="Freeform 20"/>
            <p:cNvSpPr/>
            <p:nvPr/>
          </p:nvSpPr>
          <p:spPr>
            <a:xfrm>
              <a:off x="8861424" y="3167192"/>
              <a:ext cx="866775" cy="1602823"/>
            </a:xfrm>
            <a:custGeom>
              <a:avLst/>
              <a:gdLst>
                <a:gd name="connsiteX0" fmla="*/ 774700 w 774700"/>
                <a:gd name="connsiteY0" fmla="*/ 0 h 1168400"/>
                <a:gd name="connsiteX1" fmla="*/ 774700 w 774700"/>
                <a:gd name="connsiteY1" fmla="*/ 1168400 h 1168400"/>
                <a:gd name="connsiteX2" fmla="*/ 0 w 774700"/>
                <a:gd name="connsiteY2" fmla="*/ 673100 h 1168400"/>
                <a:gd name="connsiteX3" fmla="*/ 774700 w 774700"/>
                <a:gd name="connsiteY3" fmla="*/ 0 h 1168400"/>
                <a:gd name="connsiteX0" fmla="*/ 866775 w 866775"/>
                <a:gd name="connsiteY0" fmla="*/ 0 h 1168400"/>
                <a:gd name="connsiteX1" fmla="*/ 866775 w 866775"/>
                <a:gd name="connsiteY1" fmla="*/ 1168400 h 1168400"/>
                <a:gd name="connsiteX2" fmla="*/ 0 w 866775"/>
                <a:gd name="connsiteY2" fmla="*/ 881401 h 1168400"/>
                <a:gd name="connsiteX3" fmla="*/ 866775 w 866775"/>
                <a:gd name="connsiteY3" fmla="*/ 0 h 116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6775" h="1168400">
                  <a:moveTo>
                    <a:pt x="866775" y="0"/>
                  </a:moveTo>
                  <a:lnTo>
                    <a:pt x="866775" y="1168400"/>
                  </a:lnTo>
                  <a:lnTo>
                    <a:pt x="0" y="881401"/>
                  </a:lnTo>
                  <a:lnTo>
                    <a:pt x="866775" y="0"/>
                  </a:lnTo>
                  <a:close/>
                </a:path>
              </a:pathLst>
            </a:custGeom>
            <a:solidFill>
              <a:schemeClr val="accent3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 flipH="1">
              <a:off x="9731568" y="3167192"/>
              <a:ext cx="671319" cy="1602823"/>
            </a:xfrm>
            <a:custGeom>
              <a:avLst/>
              <a:gdLst>
                <a:gd name="connsiteX0" fmla="*/ 774700 w 774700"/>
                <a:gd name="connsiteY0" fmla="*/ 0 h 1168400"/>
                <a:gd name="connsiteX1" fmla="*/ 774700 w 774700"/>
                <a:gd name="connsiteY1" fmla="*/ 1168400 h 1168400"/>
                <a:gd name="connsiteX2" fmla="*/ 0 w 774700"/>
                <a:gd name="connsiteY2" fmla="*/ 673100 h 1168400"/>
                <a:gd name="connsiteX3" fmla="*/ 774700 w 774700"/>
                <a:gd name="connsiteY3" fmla="*/ 0 h 1168400"/>
                <a:gd name="connsiteX0" fmla="*/ 823376 w 823376"/>
                <a:gd name="connsiteY0" fmla="*/ 0 h 1168400"/>
                <a:gd name="connsiteX1" fmla="*/ 823376 w 823376"/>
                <a:gd name="connsiteY1" fmla="*/ 1168400 h 1168400"/>
                <a:gd name="connsiteX2" fmla="*/ 0 w 823376"/>
                <a:gd name="connsiteY2" fmla="*/ 858257 h 1168400"/>
                <a:gd name="connsiteX3" fmla="*/ 823376 w 823376"/>
                <a:gd name="connsiteY3" fmla="*/ 0 h 116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3376" h="1168400">
                  <a:moveTo>
                    <a:pt x="823376" y="0"/>
                  </a:moveTo>
                  <a:lnTo>
                    <a:pt x="823376" y="1168400"/>
                  </a:lnTo>
                  <a:lnTo>
                    <a:pt x="0" y="858257"/>
                  </a:lnTo>
                  <a:lnTo>
                    <a:pt x="823376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>
              <a:stCxn id="21" idx="2"/>
              <a:endCxn id="22" idx="2"/>
            </p:cNvCxnSpPr>
            <p:nvPr/>
          </p:nvCxnSpPr>
          <p:spPr>
            <a:xfrm flipV="1">
              <a:off x="8861424" y="4344558"/>
              <a:ext cx="1541463" cy="31749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9184423" y="3381772"/>
            <a:ext cx="266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e.g., solid tetrahedron</a:t>
            </a:r>
          </a:p>
        </p:txBody>
      </p:sp>
    </p:spTree>
    <p:extLst>
      <p:ext uri="{BB962C8B-B14F-4D97-AF65-F5344CB8AC3E}">
        <p14:creationId xmlns:p14="http://schemas.microsoft.com/office/powerpoint/2010/main" val="28297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/>
      <p:bldP spid="4" grpId="0"/>
      <p:bldP spid="5" grpId="0"/>
      <p:bldP spid="6" grpId="0"/>
      <p:bldP spid="7" grpId="0"/>
      <p:bldP spid="8" grpId="0"/>
      <p:bldP spid="9" grpId="0" animBg="1"/>
      <p:bldP spid="10" grpId="0" animBg="1"/>
      <p:bldP spid="11" grpId="0" animBg="1"/>
      <p:bldP spid="20" grpId="0" animBg="1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062716"/>
            <a:ext cx="109728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/>
              <a:t>A </a:t>
            </a:r>
            <a:r>
              <a:rPr lang="en-US" sz="3800" b="1" dirty="0">
                <a:solidFill>
                  <a:schemeClr val="accent3">
                    <a:lumMod val="75000"/>
                  </a:schemeClr>
                </a:solidFill>
              </a:rPr>
              <a:t>cell complex</a:t>
            </a:r>
            <a:r>
              <a:rPr lang="en-US" sz="3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800" dirty="0"/>
              <a:t>consists of cells “glued together” along their boundaries.</a:t>
            </a:r>
          </a:p>
        </p:txBody>
      </p:sp>
    </p:spTree>
    <p:extLst>
      <p:ext uri="{BB962C8B-B14F-4D97-AF65-F5344CB8AC3E}">
        <p14:creationId xmlns:p14="http://schemas.microsoft.com/office/powerpoint/2010/main" val="279425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0 -0.6724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109728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/>
              <a:t>A </a:t>
            </a:r>
            <a:r>
              <a:rPr lang="en-US" sz="3800" b="1" dirty="0">
                <a:solidFill>
                  <a:schemeClr val="accent3">
                    <a:lumMod val="75000"/>
                  </a:schemeClr>
                </a:solidFill>
              </a:rPr>
              <a:t>cell complex</a:t>
            </a:r>
            <a:r>
              <a:rPr lang="en-US" sz="3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800" dirty="0"/>
              <a:t>consists of cells “glued together” along their boundaries.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10635" y="3499140"/>
            <a:ext cx="31983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not a cell complex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39433" y="3499140"/>
            <a:ext cx="22445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cell complex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09600" y="4352092"/>
                <a:ext cx="11125200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800" dirty="0"/>
                  <a:t>Let </a:t>
                </a:r>
                <a14:m>
                  <m:oMath xmlns:m="http://schemas.openxmlformats.org/officeDocument/2006/math">
                    <m:r>
                      <a:rPr lang="en-US" sz="3800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3800" dirty="0"/>
                  <a:t> be a cell complex. The </a:t>
                </a:r>
                <a:r>
                  <a:rPr lang="en-US" sz="3800" b="1" dirty="0">
                    <a:solidFill>
                      <a:schemeClr val="accent3">
                        <a:lumMod val="75000"/>
                      </a:schemeClr>
                    </a:solidFill>
                  </a:rPr>
                  <a:t>Euler characteristic </a:t>
                </a:r>
                <a:r>
                  <a:rPr lang="en-US" sz="3800" dirty="0"/>
                  <a:t>of </a:t>
                </a:r>
                <a14:m>
                  <m:oMath xmlns:m="http://schemas.openxmlformats.org/officeDocument/2006/math">
                    <m:r>
                      <a:rPr lang="en-US" sz="3800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3800" dirty="0"/>
                  <a:t> is: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352092"/>
                <a:ext cx="11125200" cy="677108"/>
              </a:xfrm>
              <a:prstGeom prst="rect">
                <a:avLst/>
              </a:prstGeom>
              <a:blipFill>
                <a:blip r:embed="rId2"/>
                <a:stretch>
                  <a:fillRect l="-1808" t="-15315" r="-1918" b="-35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667000" y="4953000"/>
                <a:ext cx="6815840" cy="1511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i="1">
                          <a:latin typeface="Cambria Math" panose="02040503050406030204" pitchFamily="18" charset="0"/>
                        </a:rPr>
                        <m:t>𝜒</m:t>
                      </m:r>
                      <m:d>
                        <m:dPr>
                          <m:ctrlPr>
                            <a:rPr lang="en-US" sz="3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sz="3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38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3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#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3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m:rPr>
                                  <m:nor/>
                                </m:rPr>
                                <a:rPr lang="en-US" sz="3800">
                                  <a:latin typeface="Calibri" panose="020F0502020204030204" pitchFamily="34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en-US" sz="3800">
                                  <a:latin typeface="Calibri" panose="020F0502020204030204" pitchFamily="34" charset="0"/>
                                </a:rPr>
                                <m:t>cells</m:t>
                              </m:r>
                              <m:r>
                                <m:rPr>
                                  <m:nor/>
                                </m:rPr>
                                <a:rPr lang="en-US" sz="3800">
                                  <a:latin typeface="Calibri" panose="020F0502020204030204" pitchFamily="3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3800">
                                  <a:latin typeface="Calibri" panose="020F0502020204030204" pitchFamily="34" charset="0"/>
                                </a:rPr>
                                <m:t>in</m:t>
                              </m:r>
                              <m:r>
                                <a:rPr lang="en-US" sz="3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8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3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4953000"/>
                <a:ext cx="6815840" cy="15113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1641009" y="1676400"/>
            <a:ext cx="3641372" cy="1687970"/>
            <a:chOff x="1645840" y="2162546"/>
            <a:chExt cx="3641372" cy="1687970"/>
          </a:xfrm>
        </p:grpSpPr>
        <p:sp>
          <p:nvSpPr>
            <p:cNvPr id="7" name="Freeform 6"/>
            <p:cNvSpPr/>
            <p:nvPr/>
          </p:nvSpPr>
          <p:spPr>
            <a:xfrm>
              <a:off x="1752600" y="2553126"/>
              <a:ext cx="1749425" cy="1200150"/>
            </a:xfrm>
            <a:custGeom>
              <a:avLst/>
              <a:gdLst>
                <a:gd name="connsiteX0" fmla="*/ 0 w 1749425"/>
                <a:gd name="connsiteY0" fmla="*/ 844550 h 1200150"/>
                <a:gd name="connsiteX1" fmla="*/ 0 w 1749425"/>
                <a:gd name="connsiteY1" fmla="*/ 844550 h 1200150"/>
                <a:gd name="connsiteX2" fmla="*/ 819150 w 1749425"/>
                <a:gd name="connsiteY2" fmla="*/ 0 h 1200150"/>
                <a:gd name="connsiteX3" fmla="*/ 1749425 w 1749425"/>
                <a:gd name="connsiteY3" fmla="*/ 412750 h 1200150"/>
                <a:gd name="connsiteX4" fmla="*/ 1711325 w 1749425"/>
                <a:gd name="connsiteY4" fmla="*/ 1200150 h 1200150"/>
                <a:gd name="connsiteX5" fmla="*/ 0 w 1749425"/>
                <a:gd name="connsiteY5" fmla="*/ 844550 h 120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49425" h="1200150">
                  <a:moveTo>
                    <a:pt x="0" y="844550"/>
                  </a:moveTo>
                  <a:lnTo>
                    <a:pt x="0" y="844550"/>
                  </a:lnTo>
                  <a:lnTo>
                    <a:pt x="819150" y="0"/>
                  </a:lnTo>
                  <a:lnTo>
                    <a:pt x="1749425" y="412750"/>
                  </a:lnTo>
                  <a:lnTo>
                    <a:pt x="1711325" y="1200150"/>
                  </a:lnTo>
                  <a:lnTo>
                    <a:pt x="0" y="844550"/>
                  </a:lnTo>
                  <a:close/>
                </a:path>
              </a:pathLst>
            </a:custGeom>
            <a:solidFill>
              <a:schemeClr val="accent5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4035425" y="2268785"/>
              <a:ext cx="1145267" cy="1411061"/>
            </a:xfrm>
            <a:custGeom>
              <a:avLst/>
              <a:gdLst>
                <a:gd name="connsiteX0" fmla="*/ 0 w 1749425"/>
                <a:gd name="connsiteY0" fmla="*/ 844550 h 1200150"/>
                <a:gd name="connsiteX1" fmla="*/ 0 w 1749425"/>
                <a:gd name="connsiteY1" fmla="*/ 844550 h 1200150"/>
                <a:gd name="connsiteX2" fmla="*/ 819150 w 1749425"/>
                <a:gd name="connsiteY2" fmla="*/ 0 h 1200150"/>
                <a:gd name="connsiteX3" fmla="*/ 1749425 w 1749425"/>
                <a:gd name="connsiteY3" fmla="*/ 412750 h 1200150"/>
                <a:gd name="connsiteX4" fmla="*/ 1711325 w 1749425"/>
                <a:gd name="connsiteY4" fmla="*/ 1200150 h 1200150"/>
                <a:gd name="connsiteX5" fmla="*/ 0 w 1749425"/>
                <a:gd name="connsiteY5" fmla="*/ 844550 h 1200150"/>
                <a:gd name="connsiteX0" fmla="*/ 0 w 1711325"/>
                <a:gd name="connsiteY0" fmla="*/ 844550 h 1200150"/>
                <a:gd name="connsiteX1" fmla="*/ 0 w 1711325"/>
                <a:gd name="connsiteY1" fmla="*/ 844550 h 1200150"/>
                <a:gd name="connsiteX2" fmla="*/ 819150 w 1711325"/>
                <a:gd name="connsiteY2" fmla="*/ 0 h 1200150"/>
                <a:gd name="connsiteX3" fmla="*/ 1711325 w 1711325"/>
                <a:gd name="connsiteY3" fmla="*/ 1200150 h 1200150"/>
                <a:gd name="connsiteX4" fmla="*/ 0 w 1711325"/>
                <a:gd name="connsiteY4" fmla="*/ 844550 h 1200150"/>
                <a:gd name="connsiteX0" fmla="*/ 0 w 1145267"/>
                <a:gd name="connsiteY0" fmla="*/ 844550 h 1693636"/>
                <a:gd name="connsiteX1" fmla="*/ 0 w 1145267"/>
                <a:gd name="connsiteY1" fmla="*/ 844550 h 1693636"/>
                <a:gd name="connsiteX2" fmla="*/ 819150 w 1145267"/>
                <a:gd name="connsiteY2" fmla="*/ 0 h 1693636"/>
                <a:gd name="connsiteX3" fmla="*/ 1145267 w 1145267"/>
                <a:gd name="connsiteY3" fmla="*/ 1693636 h 1693636"/>
                <a:gd name="connsiteX4" fmla="*/ 0 w 1145267"/>
                <a:gd name="connsiteY4" fmla="*/ 844550 h 1693636"/>
                <a:gd name="connsiteX0" fmla="*/ 0 w 1145267"/>
                <a:gd name="connsiteY0" fmla="*/ 561975 h 1411061"/>
                <a:gd name="connsiteX1" fmla="*/ 0 w 1145267"/>
                <a:gd name="connsiteY1" fmla="*/ 561975 h 1411061"/>
                <a:gd name="connsiteX2" fmla="*/ 796925 w 1145267"/>
                <a:gd name="connsiteY2" fmla="*/ 0 h 1411061"/>
                <a:gd name="connsiteX3" fmla="*/ 1145267 w 1145267"/>
                <a:gd name="connsiteY3" fmla="*/ 1411061 h 1411061"/>
                <a:gd name="connsiteX4" fmla="*/ 0 w 1145267"/>
                <a:gd name="connsiteY4" fmla="*/ 561975 h 1411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5267" h="1411061">
                  <a:moveTo>
                    <a:pt x="0" y="561975"/>
                  </a:moveTo>
                  <a:lnTo>
                    <a:pt x="0" y="561975"/>
                  </a:lnTo>
                  <a:lnTo>
                    <a:pt x="796925" y="0"/>
                  </a:lnTo>
                  <a:lnTo>
                    <a:pt x="1145267" y="1411061"/>
                  </a:lnTo>
                  <a:lnTo>
                    <a:pt x="0" y="561975"/>
                  </a:lnTo>
                  <a:close/>
                </a:path>
              </a:pathLst>
            </a:custGeom>
            <a:solidFill>
              <a:schemeClr val="accent5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645840" y="3290123"/>
              <a:ext cx="204644" cy="204644"/>
            </a:xfrm>
            <a:prstGeom prst="ellipse">
              <a:avLst/>
            </a:prstGeom>
            <a:solidFill>
              <a:schemeClr val="accent4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>
              <a:stCxn id="7" idx="3"/>
              <a:endCxn id="8" idx="0"/>
            </p:cNvCxnSpPr>
            <p:nvPr/>
          </p:nvCxnSpPr>
          <p:spPr>
            <a:xfrm flipV="1">
              <a:off x="3502025" y="2830760"/>
              <a:ext cx="533400" cy="1351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3360340" y="3645872"/>
              <a:ext cx="204644" cy="204644"/>
            </a:xfrm>
            <a:prstGeom prst="ellipse">
              <a:avLst/>
            </a:prstGeom>
            <a:solidFill>
              <a:schemeClr val="accent4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082568" y="3561786"/>
              <a:ext cx="204644" cy="204644"/>
            </a:xfrm>
            <a:prstGeom prst="ellipse">
              <a:avLst/>
            </a:prstGeom>
            <a:solidFill>
              <a:schemeClr val="accent4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480762" y="2450011"/>
              <a:ext cx="204644" cy="204644"/>
            </a:xfrm>
            <a:prstGeom prst="ellipse">
              <a:avLst/>
            </a:prstGeom>
            <a:solidFill>
              <a:schemeClr val="accent4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3400822" y="2866261"/>
              <a:ext cx="204644" cy="204644"/>
            </a:xfrm>
            <a:prstGeom prst="ellipse">
              <a:avLst/>
            </a:prstGeom>
            <a:solidFill>
              <a:schemeClr val="accent4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3943747" y="2729628"/>
              <a:ext cx="204644" cy="204644"/>
            </a:xfrm>
            <a:prstGeom prst="ellipse">
              <a:avLst/>
            </a:prstGeom>
            <a:solidFill>
              <a:schemeClr val="accent4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4735909" y="2162546"/>
              <a:ext cx="204644" cy="204644"/>
            </a:xfrm>
            <a:prstGeom prst="ellipse">
              <a:avLst/>
            </a:prstGeom>
            <a:solidFill>
              <a:schemeClr val="accent4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770415" y="1447800"/>
            <a:ext cx="2294584" cy="2067255"/>
            <a:chOff x="7770415" y="1492518"/>
            <a:chExt cx="2294584" cy="2067255"/>
          </a:xfrm>
        </p:grpSpPr>
        <p:sp>
          <p:nvSpPr>
            <p:cNvPr id="21" name="Freeform 20"/>
            <p:cNvSpPr/>
            <p:nvPr/>
          </p:nvSpPr>
          <p:spPr>
            <a:xfrm rot="1671354">
              <a:off x="8019191" y="1539554"/>
              <a:ext cx="1981200" cy="1686865"/>
            </a:xfrm>
            <a:custGeom>
              <a:avLst/>
              <a:gdLst>
                <a:gd name="connsiteX0" fmla="*/ 0 w 1749425"/>
                <a:gd name="connsiteY0" fmla="*/ 844550 h 1200150"/>
                <a:gd name="connsiteX1" fmla="*/ 0 w 1749425"/>
                <a:gd name="connsiteY1" fmla="*/ 844550 h 1200150"/>
                <a:gd name="connsiteX2" fmla="*/ 819150 w 1749425"/>
                <a:gd name="connsiteY2" fmla="*/ 0 h 1200150"/>
                <a:gd name="connsiteX3" fmla="*/ 1749425 w 1749425"/>
                <a:gd name="connsiteY3" fmla="*/ 412750 h 1200150"/>
                <a:gd name="connsiteX4" fmla="*/ 1711325 w 1749425"/>
                <a:gd name="connsiteY4" fmla="*/ 1200150 h 1200150"/>
                <a:gd name="connsiteX5" fmla="*/ 0 w 1749425"/>
                <a:gd name="connsiteY5" fmla="*/ 844550 h 1200150"/>
                <a:gd name="connsiteX0" fmla="*/ 0 w 1749425"/>
                <a:gd name="connsiteY0" fmla="*/ 844550 h 1031863"/>
                <a:gd name="connsiteX1" fmla="*/ 0 w 1749425"/>
                <a:gd name="connsiteY1" fmla="*/ 844550 h 1031863"/>
                <a:gd name="connsiteX2" fmla="*/ 819150 w 1749425"/>
                <a:gd name="connsiteY2" fmla="*/ 0 h 1031863"/>
                <a:gd name="connsiteX3" fmla="*/ 1749425 w 1749425"/>
                <a:gd name="connsiteY3" fmla="*/ 412750 h 1031863"/>
                <a:gd name="connsiteX4" fmla="*/ 1513972 w 1749425"/>
                <a:gd name="connsiteY4" fmla="*/ 1031863 h 1031863"/>
                <a:gd name="connsiteX5" fmla="*/ 0 w 1749425"/>
                <a:gd name="connsiteY5" fmla="*/ 844550 h 1031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49425" h="1031863">
                  <a:moveTo>
                    <a:pt x="0" y="844550"/>
                  </a:moveTo>
                  <a:lnTo>
                    <a:pt x="0" y="844550"/>
                  </a:lnTo>
                  <a:lnTo>
                    <a:pt x="819150" y="0"/>
                  </a:lnTo>
                  <a:lnTo>
                    <a:pt x="1749425" y="412750"/>
                  </a:lnTo>
                  <a:lnTo>
                    <a:pt x="1513972" y="1031863"/>
                  </a:lnTo>
                  <a:lnTo>
                    <a:pt x="0" y="844550"/>
                  </a:lnTo>
                  <a:close/>
                </a:path>
              </a:pathLst>
            </a:custGeom>
            <a:solidFill>
              <a:schemeClr val="accent5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770415" y="2292942"/>
              <a:ext cx="204644" cy="204644"/>
            </a:xfrm>
            <a:prstGeom prst="ellipse">
              <a:avLst/>
            </a:prstGeom>
            <a:solidFill>
              <a:schemeClr val="accent4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23" name="Oval 22"/>
            <p:cNvSpPr/>
            <p:nvPr/>
          </p:nvSpPr>
          <p:spPr>
            <a:xfrm>
              <a:off x="9148762" y="3355129"/>
              <a:ext cx="204644" cy="204644"/>
            </a:xfrm>
            <a:prstGeom prst="ellipse">
              <a:avLst/>
            </a:prstGeom>
            <a:solidFill>
              <a:schemeClr val="accent4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24" name="Oval 23"/>
            <p:cNvSpPr/>
            <p:nvPr/>
          </p:nvSpPr>
          <p:spPr>
            <a:xfrm>
              <a:off x="9241925" y="1492518"/>
              <a:ext cx="204644" cy="204644"/>
            </a:xfrm>
            <a:prstGeom prst="ellipse">
              <a:avLst/>
            </a:prstGeom>
            <a:solidFill>
              <a:schemeClr val="accent4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25" name="Oval 24"/>
            <p:cNvSpPr/>
            <p:nvPr/>
          </p:nvSpPr>
          <p:spPr>
            <a:xfrm>
              <a:off x="9860355" y="2599330"/>
              <a:ext cx="204644" cy="204644"/>
            </a:xfrm>
            <a:prstGeom prst="ellipse">
              <a:avLst/>
            </a:prstGeom>
            <a:solidFill>
              <a:schemeClr val="accent4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26" name="Oval 25"/>
            <p:cNvSpPr/>
            <p:nvPr/>
          </p:nvSpPr>
          <p:spPr>
            <a:xfrm>
              <a:off x="8991600" y="2448817"/>
              <a:ext cx="204644" cy="204644"/>
            </a:xfrm>
            <a:prstGeom prst="ellipse">
              <a:avLst/>
            </a:prstGeom>
            <a:solidFill>
              <a:schemeClr val="accent4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</p:grpSp>
    </p:spTree>
    <p:extLst>
      <p:ext uri="{BB962C8B-B14F-4D97-AF65-F5344CB8AC3E}">
        <p14:creationId xmlns:p14="http://schemas.microsoft.com/office/powerpoint/2010/main" val="9239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8546</TotalTime>
  <Words>836</Words>
  <Application>Microsoft Office PowerPoint</Application>
  <PresentationFormat>Widescreen</PresentationFormat>
  <Paragraphs>215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Cambria Math</vt:lpstr>
      <vt:lpstr>Times New Roman</vt:lpstr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Penn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Euler Integration and Applications</dc:title>
  <dc:creator>Matthew Wright</dc:creator>
  <cp:lastModifiedBy>Matthew Wright</cp:lastModifiedBy>
  <cp:revision>698</cp:revision>
  <cp:lastPrinted>2012-10-11T18:19:09Z</cp:lastPrinted>
  <dcterms:created xsi:type="dcterms:W3CDTF">2010-11-05T03:03:49Z</dcterms:created>
  <dcterms:modified xsi:type="dcterms:W3CDTF">2024-04-11T13:54:06Z</dcterms:modified>
</cp:coreProperties>
</file>