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9" r:id="rId3"/>
    <p:sldId id="260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96" autoAdjust="0"/>
    <p:restoredTop sz="94660"/>
  </p:normalViewPr>
  <p:slideViewPr>
    <p:cSldViewPr snapToGrid="0">
      <p:cViewPr varScale="1">
        <p:scale>
          <a:sx n="89" d="100"/>
          <a:sy n="89" d="100"/>
        </p:scale>
        <p:origin x="63" y="1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779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233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8887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140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32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4884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683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087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5020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76873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4296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AAF3C1-5B3C-499C-B477-A6EF20FD9DBF}" type="datetimeFigureOut">
              <a:rPr lang="en-US" smtClean="0"/>
              <a:t>1/7/2025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74A93-0C87-4DA5-ABA9-26516DFF45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9864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184505-2738-78B7-87AC-01D23FA2F4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1AABAD05-4305-91DC-C7E9-756D77FB461C}"/>
              </a:ext>
            </a:extLst>
          </p:cNvPr>
          <p:cNvSpPr txBox="1">
            <a:spLocks/>
          </p:cNvSpPr>
          <p:nvPr/>
        </p:nvSpPr>
        <p:spPr>
          <a:xfrm>
            <a:off x="609600" y="922683"/>
            <a:ext cx="11125200" cy="36462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9600" dirty="0">
                <a:ln w="15875">
                  <a:solidFill>
                    <a:schemeClr val="tx1"/>
                  </a:solidFill>
                </a:ln>
                <a:solidFill>
                  <a:srgbClr val="AF2FCA"/>
                </a:solidFill>
                <a:latin typeface="Franklin Gothic Demi" panose="020B0703020102020204" pitchFamily="34" charset="0"/>
              </a:rPr>
              <a:t>3D Polyhedral Visibility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55801B-FB79-4654-AA2F-C0F8D8A973D1}"/>
              </a:ext>
            </a:extLst>
          </p:cNvPr>
          <p:cNvSpPr txBox="1"/>
          <p:nvPr/>
        </p:nvSpPr>
        <p:spPr>
          <a:xfrm>
            <a:off x="609600" y="4734267"/>
            <a:ext cx="10976386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n w="15875">
                  <a:noFill/>
                </a:ln>
                <a:solidFill>
                  <a:schemeClr val="accent4">
                    <a:lumMod val="75000"/>
                  </a:schemeClr>
                </a:solidFill>
                <a:latin typeface="Franklin Gothic Demi" panose="020B0703020102020204" pitchFamily="34" charset="0"/>
              </a:rPr>
              <a:t>(the art gallery problem in 3D)</a:t>
            </a:r>
            <a:endParaRPr lang="en-US" sz="5400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94926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22583" y="365125"/>
            <a:ext cx="6164771" cy="5825533"/>
          </a:xfrm>
          <a:prstGeom prst="rect">
            <a:avLst/>
          </a:prstGeo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22300" y="365125"/>
            <a:ext cx="4761869" cy="3275436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400" b="1" dirty="0">
                <a:latin typeface="Franklin Gothic Medium" panose="020B0603020102020204" pitchFamily="34" charset="0"/>
              </a:rPr>
              <a:t>For polyhedra, guards at every vertex might be insufficient</a:t>
            </a:r>
          </a:p>
        </p:txBody>
      </p:sp>
      <p:sp>
        <p:nvSpPr>
          <p:cNvPr id="6" name="Rectangle 5"/>
          <p:cNvSpPr/>
          <p:nvPr/>
        </p:nvSpPr>
        <p:spPr>
          <a:xfrm>
            <a:off x="622300" y="5243558"/>
            <a:ext cx="457349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/>
              <a:t>T.S. Michael, “Guards, Galleries, Fortresses, and the </a:t>
            </a:r>
            <a:r>
              <a:rPr lang="en-US" sz="2000" dirty="0" err="1"/>
              <a:t>Octoplex</a:t>
            </a:r>
            <a:r>
              <a:rPr lang="en-US" sz="2000" dirty="0"/>
              <a:t>, </a:t>
            </a:r>
            <a:r>
              <a:rPr lang="en-US" sz="2000" i="1" dirty="0"/>
              <a:t>The College Mathematics Journal</a:t>
            </a:r>
            <a:r>
              <a:rPr lang="en-US" sz="2000" dirty="0"/>
              <a:t>, 42:3, 2011.</a:t>
            </a:r>
          </a:p>
        </p:txBody>
      </p:sp>
    </p:spTree>
    <p:extLst>
      <p:ext uri="{BB962C8B-B14F-4D97-AF65-F5344CB8AC3E}">
        <p14:creationId xmlns:p14="http://schemas.microsoft.com/office/powerpoint/2010/main" val="3013274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229" y="1456859"/>
            <a:ext cx="8621485" cy="4619704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itle 1"/>
              <p:cNvSpPr txBox="1">
                <a:spLocks/>
              </p:cNvSpPr>
              <p:nvPr/>
            </p:nvSpPr>
            <p:spPr>
              <a:xfrm>
                <a:off x="622300" y="365125"/>
                <a:ext cx="11122912" cy="1325563"/>
              </a:xfrm>
              <a:prstGeom prst="rect">
                <a:avLst/>
              </a:prstGeom>
            </p:spPr>
            <p:txBody>
              <a:bodyPr>
                <a:normAutofit fontScale="85000" lnSpcReduction="10000"/>
              </a:bodyPr>
              <a:lstStyle>
                <a:lvl1pPr algn="l" defTabSz="914400" rtl="0" eaLnBrk="1" latinLnBrk="0" hangingPunct="1">
                  <a:lnSpc>
                    <a:spcPct val="90000"/>
                  </a:lnSpc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r>
                  <a:rPr lang="en-US" sz="5400" b="1" dirty="0">
                    <a:latin typeface="Franklin Gothic Medium" panose="020B0603020102020204" pitchFamily="34" charset="0"/>
                  </a:rPr>
                  <a:t>A polyhedron with </a:t>
                </a:r>
                <a14:m>
                  <m:oMath xmlns:m="http://schemas.openxmlformats.org/officeDocument/2006/math">
                    <m:r>
                      <a:rPr lang="en-US" sz="5400" b="1" i="1" dirty="0" smtClean="0">
                        <a:latin typeface="Cambria Math" panose="02040503050406030204" pitchFamily="18" charset="0"/>
                      </a:rPr>
                      <m:t>𝒏</m:t>
                    </m:r>
                  </m:oMath>
                </a14:m>
                <a:r>
                  <a:rPr lang="en-US" sz="5400" b="1" dirty="0">
                    <a:latin typeface="Franklin Gothic Medium" panose="020B0603020102020204" pitchFamily="34" charset="0"/>
                  </a:rPr>
                  <a:t> vertices might require a number of guards proportional to </a:t>
                </a:r>
                <a14:m>
                  <m:oMath xmlns:m="http://schemas.openxmlformats.org/officeDocument/2006/math">
                    <m:r>
                      <a:rPr lang="en-US" sz="5400" b="1" i="1" dirty="0" smtClean="0">
                        <a:latin typeface="Cambria Math" panose="02040503050406030204" pitchFamily="18" charset="0"/>
                      </a:rPr>
                      <m:t>𝒏</m:t>
                    </m:r>
                    <m:rad>
                      <m:radPr>
                        <m:degHide m:val="on"/>
                        <m:ctrlPr>
                          <a:rPr lang="en-US" sz="5400" b="1" i="1" dirty="0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5400" b="1" i="1" dirty="0" smtClean="0">
                            <a:latin typeface="Cambria Math" panose="02040503050406030204" pitchFamily="18" charset="0"/>
                          </a:rPr>
                          <m:t>𝒏</m:t>
                        </m:r>
                      </m:e>
                    </m:rad>
                  </m:oMath>
                </a14:m>
                <a:r>
                  <a:rPr lang="en-US" sz="5400" b="1" dirty="0">
                    <a:latin typeface="Franklin Gothic Medium" panose="020B0603020102020204" pitchFamily="34" charset="0"/>
                  </a:rPr>
                  <a:t>.</a:t>
                </a:r>
              </a:p>
            </p:txBody>
          </p:sp>
        </mc:Choice>
        <mc:Fallback xmlns="">
          <p:sp>
            <p:nvSpPr>
              <p:cNvPr id="4" name="Title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300" y="365125"/>
                <a:ext cx="11122912" cy="1325563"/>
              </a:xfrm>
              <a:prstGeom prst="rect">
                <a:avLst/>
              </a:prstGeom>
              <a:blipFill>
                <a:blip r:embed="rId3"/>
                <a:stretch>
                  <a:fillRect l="-2356" t="-20737" r="-767" b="-156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405905" y="6211388"/>
            <a:ext cx="919813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Giovanni </a:t>
            </a:r>
            <a:r>
              <a:rPr lang="en-US" dirty="0" err="1"/>
              <a:t>Viglietta</a:t>
            </a:r>
            <a:r>
              <a:rPr lang="en-US" dirty="0"/>
              <a:t>, “Guarding and Searching Polyhedra,” Ph.D. thesis, </a:t>
            </a:r>
            <a:r>
              <a:rPr lang="en-US" dirty="0" err="1"/>
              <a:t>Universita</a:t>
            </a:r>
            <a:r>
              <a:rPr lang="en-US" dirty="0"/>
              <a:t> di Pisa, 2012.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315714" y="2953342"/>
            <a:ext cx="242949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Franklin Gothic Book" panose="020B0503020102020204" pitchFamily="34" charset="0"/>
              </a:rPr>
              <a:t>vertex guards are insufficient for this polyhedron</a:t>
            </a:r>
          </a:p>
        </p:txBody>
      </p:sp>
    </p:spTree>
    <p:extLst>
      <p:ext uri="{BB962C8B-B14F-4D97-AF65-F5344CB8AC3E}">
        <p14:creationId xmlns:p14="http://schemas.microsoft.com/office/powerpoint/2010/main" val="23789916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884</TotalTime>
  <Words>91</Words>
  <Application>Microsoft Office PowerPoint</Application>
  <PresentationFormat>Widescreen</PresentationFormat>
  <Paragraphs>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Franklin Gothic Book</vt:lpstr>
      <vt:lpstr>Franklin Gothic Demi</vt:lpstr>
      <vt:lpstr>Franklin Gothic Medium</vt:lpstr>
      <vt:lpstr>Office Theme</vt:lpstr>
      <vt:lpstr>PowerPoint Presentation</vt:lpstr>
      <vt:lpstr>PowerPoint Presentation</vt:lpstr>
      <vt:lpstr>PowerPoint Presentation</vt:lpstr>
    </vt:vector>
  </TitlesOfParts>
  <Company>St. Olaf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Wright</dc:creator>
  <cp:lastModifiedBy>Matthew Wright</cp:lastModifiedBy>
  <cp:revision>8</cp:revision>
  <dcterms:created xsi:type="dcterms:W3CDTF">2023-01-02T19:33:44Z</dcterms:created>
  <dcterms:modified xsi:type="dcterms:W3CDTF">2025-01-07T18:14:42Z</dcterms:modified>
</cp:coreProperties>
</file>