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4" r:id="rId6"/>
    <p:sldId id="296" r:id="rId7"/>
    <p:sldId id="297" r:id="rId8"/>
    <p:sldId id="266" r:id="rId9"/>
    <p:sldId id="302" r:id="rId10"/>
    <p:sldId id="265" r:id="rId11"/>
    <p:sldId id="261" r:id="rId12"/>
    <p:sldId id="298" r:id="rId13"/>
    <p:sldId id="306" r:id="rId14"/>
    <p:sldId id="307" r:id="rId15"/>
    <p:sldId id="263" r:id="rId16"/>
    <p:sldId id="272" r:id="rId17"/>
    <p:sldId id="301" r:id="rId18"/>
    <p:sldId id="300" r:id="rId19"/>
    <p:sldId id="286" r:id="rId20"/>
    <p:sldId id="284" r:id="rId21"/>
    <p:sldId id="309" r:id="rId22"/>
    <p:sldId id="311" r:id="rId23"/>
    <p:sldId id="269" r:id="rId24"/>
    <p:sldId id="312" r:id="rId25"/>
    <p:sldId id="313" r:id="rId26"/>
    <p:sldId id="314" r:id="rId27"/>
    <p:sldId id="289" r:id="rId28"/>
    <p:sldId id="274" r:id="rId29"/>
    <p:sldId id="291" r:id="rId30"/>
    <p:sldId id="277" r:id="rId31"/>
    <p:sldId id="273" r:id="rId32"/>
    <p:sldId id="276" r:id="rId33"/>
    <p:sldId id="315" r:id="rId34"/>
    <p:sldId id="294" r:id="rId35"/>
    <p:sldId id="293" r:id="rId36"/>
    <p:sldId id="316" r:id="rId37"/>
    <p:sldId id="317" r:id="rId38"/>
    <p:sldId id="318" r:id="rId39"/>
    <p:sldId id="304" r:id="rId40"/>
    <p:sldId id="288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737" autoAdjust="0"/>
  </p:normalViewPr>
  <p:slideViewPr>
    <p:cSldViewPr showGuides="1">
      <p:cViewPr>
        <p:scale>
          <a:sx n="75" d="100"/>
          <a:sy n="75" d="100"/>
        </p:scale>
        <p:origin x="7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CAE46-ACF9-48EA-A312-F7855351AB30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882D-C019-4362-8251-D581AC7B4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882D-C019-4362-8251-D581AC7B41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882D-C019-4362-8251-D581AC7B41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0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239-5E65-414D-8F91-7AE24D3387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237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A2E4-B456-4AE6-A47A-29B3F5E4D3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188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5D70-7FF3-4C85-8E0A-2E0028CA124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17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D8DB-4D82-4261-AEBF-90C458DB90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929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0AAB-ACE4-47E4-949B-625766579B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316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3EF-826E-4486-9882-359C16FAC4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20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D0FB-E46A-4F34-849B-93CFBA76415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00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0361-976D-4AEC-8153-FCB17EDCF4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90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B429-40BE-4588-92E8-1FF0BB2FF8D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0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3BC9-BD61-47BA-B10E-69A644ECD6D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44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7FBD-BCD2-495F-A847-C127BFD074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692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284B27-A3AF-4378-95B0-69F517A404B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4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 rot="21408468">
            <a:off x="1658632" y="-184435"/>
            <a:ext cx="1240558" cy="4034631"/>
            <a:chOff x="3810000" y="2589409"/>
            <a:chExt cx="609602" cy="1982591"/>
          </a:xfrm>
        </p:grpSpPr>
        <p:sp>
          <p:nvSpPr>
            <p:cNvPr id="96" name="Rectangle 95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 rot="309364">
            <a:off x="3419381" y="799641"/>
            <a:ext cx="1245399" cy="4034630"/>
            <a:chOff x="4724400" y="2589409"/>
            <a:chExt cx="611981" cy="1982591"/>
          </a:xfrm>
        </p:grpSpPr>
        <p:sp>
          <p:nvSpPr>
            <p:cNvPr id="88" name="Rectangle 87"/>
            <p:cNvSpPr/>
            <p:nvPr/>
          </p:nvSpPr>
          <p:spPr>
            <a:xfrm>
              <a:off x="4726781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724401" y="3352800"/>
              <a:ext cx="304798" cy="914400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flipH="1">
              <a:off x="5029199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991100" y="4261643"/>
              <a:ext cx="76200" cy="762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724400" y="2895600"/>
              <a:ext cx="6096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 flipH="1">
              <a:off x="4729162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724400" y="2590800"/>
              <a:ext cx="609600" cy="19812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rot="21269292">
            <a:off x="7523768" y="1063333"/>
            <a:ext cx="1245399" cy="4034630"/>
            <a:chOff x="4724400" y="2589409"/>
            <a:chExt cx="611981" cy="1982591"/>
          </a:xfrm>
        </p:grpSpPr>
        <p:sp>
          <p:nvSpPr>
            <p:cNvPr id="71" name="Rectangle 70"/>
            <p:cNvSpPr/>
            <p:nvPr/>
          </p:nvSpPr>
          <p:spPr>
            <a:xfrm>
              <a:off x="4726781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724401" y="3352800"/>
              <a:ext cx="304798" cy="914400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flipH="1">
              <a:off x="5029199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991100" y="4261643"/>
              <a:ext cx="76200" cy="762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724400" y="2895600"/>
              <a:ext cx="6096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 flipH="1">
              <a:off x="4729162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24400" y="2590800"/>
              <a:ext cx="609600" cy="19812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2316" y="3962400"/>
            <a:ext cx="8906016" cy="2949158"/>
            <a:chOff x="766313" y="3892550"/>
            <a:chExt cx="7507737" cy="2486129"/>
          </a:xfrm>
        </p:grpSpPr>
        <p:sp>
          <p:nvSpPr>
            <p:cNvPr id="9" name="Freeform 8"/>
            <p:cNvSpPr/>
            <p:nvPr/>
          </p:nvSpPr>
          <p:spPr>
            <a:xfrm>
              <a:off x="943099" y="4559359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562791" y="3892550"/>
              <a:ext cx="3020623" cy="1864381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68881" y="4559357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80504" y="5478586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87110" y="5484748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93209" y="4570348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27136" y="4563289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63097" y="5732896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482216" y="5732899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091228" y="573289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708925" y="573289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312490" y="5732899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922090" y="5732899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537771" y="5732899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141290" y="573289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750890" y="573289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6313" y="5880831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32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0422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32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411" y="5880833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6"/>
                  </a:solidFill>
                  <a:latin typeface="Arial" charset="0"/>
                </a:rPr>
                <a:t>5</a:t>
              </a:r>
              <a:endParaRPr lang="en-US" sz="32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8119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1684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4"/>
                  </a:solidFill>
                  <a:latin typeface="Arial" charset="0"/>
                </a:rPr>
                <a:t>1</a:t>
              </a:r>
              <a:endParaRPr lang="en-US" sz="32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6966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6"/>
                  </a:solidFill>
                  <a:latin typeface="Arial" charset="0"/>
                </a:rPr>
                <a:t>5</a:t>
              </a:r>
              <a:endParaRPr lang="en-US" sz="32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1283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32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0484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32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40084" y="5880834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1"/>
                  </a:solidFill>
                  <a:latin typeface="Arial" charset="0"/>
                </a:rPr>
                <a:t>4</a:t>
              </a:r>
              <a:endParaRPr lang="en-US" sz="32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5112" y="5880830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chemeClr val="accent4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21785" y="3892550"/>
              <a:ext cx="2965611" cy="1864381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355918" y="5732896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943932" y="5732896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555288" y="5732896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217670" y="5491807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16177" y="5494740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7150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004554" y="4578352"/>
              <a:ext cx="1205996" cy="1190281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  <a:gd name="connsiteX0" fmla="*/ 0 w 1287780"/>
                <a:gd name="connsiteY0" fmla="*/ 657900 h 657900"/>
                <a:gd name="connsiteX1" fmla="*/ 638497 w 1287780"/>
                <a:gd name="connsiteY1" fmla="*/ 104022 h 657900"/>
                <a:gd name="connsiteX2" fmla="*/ 1287780 w 1287780"/>
                <a:gd name="connsiteY2" fmla="*/ 657461 h 657900"/>
                <a:gd name="connsiteX0" fmla="*/ 0 w 1287780"/>
                <a:gd name="connsiteY0" fmla="*/ 592240 h 592240"/>
                <a:gd name="connsiteX1" fmla="*/ 638497 w 1287780"/>
                <a:gd name="connsiteY1" fmla="*/ 38362 h 592240"/>
                <a:gd name="connsiteX2" fmla="*/ 1287780 w 1287780"/>
                <a:gd name="connsiteY2" fmla="*/ 591801 h 592240"/>
                <a:gd name="connsiteX0" fmla="*/ 0 w 1287780"/>
                <a:gd name="connsiteY0" fmla="*/ 592240 h 592240"/>
                <a:gd name="connsiteX1" fmla="*/ 638497 w 1287780"/>
                <a:gd name="connsiteY1" fmla="*/ 38362 h 592240"/>
                <a:gd name="connsiteX2" fmla="*/ 1287780 w 1287780"/>
                <a:gd name="connsiteY2" fmla="*/ 591801 h 592240"/>
                <a:gd name="connsiteX0" fmla="*/ 0 w 1287780"/>
                <a:gd name="connsiteY0" fmla="*/ 592240 h 592240"/>
                <a:gd name="connsiteX1" fmla="*/ 638497 w 1287780"/>
                <a:gd name="connsiteY1" fmla="*/ 38362 h 592240"/>
                <a:gd name="connsiteX2" fmla="*/ 1287780 w 1287780"/>
                <a:gd name="connsiteY2" fmla="*/ 591801 h 592240"/>
                <a:gd name="connsiteX0" fmla="*/ 0 w 638497"/>
                <a:gd name="connsiteY0" fmla="*/ 554023 h 554023"/>
                <a:gd name="connsiteX1" fmla="*/ 638497 w 638497"/>
                <a:gd name="connsiteY1" fmla="*/ 145 h 554023"/>
                <a:gd name="connsiteX0" fmla="*/ 0 w 638497"/>
                <a:gd name="connsiteY0" fmla="*/ 554018 h 554018"/>
                <a:gd name="connsiteX1" fmla="*/ 638497 w 638497"/>
                <a:gd name="connsiteY1" fmla="*/ 140 h 554018"/>
                <a:gd name="connsiteX0" fmla="*/ 0 w 638497"/>
                <a:gd name="connsiteY0" fmla="*/ 553878 h 553878"/>
                <a:gd name="connsiteX1" fmla="*/ 638497 w 638497"/>
                <a:gd name="connsiteY1" fmla="*/ 0 h 55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497" h="553878">
                  <a:moveTo>
                    <a:pt x="0" y="553878"/>
                  </a:moveTo>
                  <a:cubicBezTo>
                    <a:pt x="148956" y="283561"/>
                    <a:pt x="314722" y="10288"/>
                    <a:pt x="638497" y="0"/>
                  </a:cubicBezTo>
                </a:path>
              </a:pathLst>
            </a:custGeom>
            <a:ln w="57150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637302" y="4413250"/>
              <a:ext cx="636748" cy="134368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  <a:gd name="connsiteX0" fmla="*/ 0 w 1287780"/>
                <a:gd name="connsiteY0" fmla="*/ 619122 h 619122"/>
                <a:gd name="connsiteX1" fmla="*/ 276500 w 1287780"/>
                <a:gd name="connsiteY1" fmla="*/ 219619 h 619122"/>
                <a:gd name="connsiteX2" fmla="*/ 1287780 w 1287780"/>
                <a:gd name="connsiteY2" fmla="*/ 618683 h 619122"/>
                <a:gd name="connsiteX0" fmla="*/ 0 w 276500"/>
                <a:gd name="connsiteY0" fmla="*/ 399503 h 399503"/>
                <a:gd name="connsiteX1" fmla="*/ 276500 w 276500"/>
                <a:gd name="connsiteY1" fmla="*/ 0 h 399503"/>
                <a:gd name="connsiteX0" fmla="*/ 0 w 276500"/>
                <a:gd name="connsiteY0" fmla="*/ 399503 h 399503"/>
                <a:gd name="connsiteX1" fmla="*/ 276500 w 276500"/>
                <a:gd name="connsiteY1" fmla="*/ 0 h 399503"/>
                <a:gd name="connsiteX0" fmla="*/ 0 w 276500"/>
                <a:gd name="connsiteY0" fmla="*/ 399503 h 399503"/>
                <a:gd name="connsiteX1" fmla="*/ 276500 w 276500"/>
                <a:gd name="connsiteY1" fmla="*/ 0 h 399503"/>
                <a:gd name="connsiteX0" fmla="*/ 0 w 276500"/>
                <a:gd name="connsiteY0" fmla="*/ 399503 h 399503"/>
                <a:gd name="connsiteX1" fmla="*/ 276500 w 276500"/>
                <a:gd name="connsiteY1" fmla="*/ 0 h 399503"/>
                <a:gd name="connsiteX0" fmla="*/ 0 w 276500"/>
                <a:gd name="connsiteY0" fmla="*/ 399503 h 399503"/>
                <a:gd name="connsiteX1" fmla="*/ 276500 w 276500"/>
                <a:gd name="connsiteY1" fmla="*/ 0 h 399503"/>
                <a:gd name="connsiteX0" fmla="*/ 0 w 276500"/>
                <a:gd name="connsiteY0" fmla="*/ 399503 h 399503"/>
                <a:gd name="connsiteX1" fmla="*/ 276500 w 276500"/>
                <a:gd name="connsiteY1" fmla="*/ 0 h 39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500" h="399503">
                  <a:moveTo>
                    <a:pt x="0" y="399503"/>
                  </a:moveTo>
                  <a:cubicBezTo>
                    <a:pt x="61835" y="239903"/>
                    <a:pt x="187090" y="76528"/>
                    <a:pt x="276500" y="0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30773" y="5884246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32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44482" y="5885716"/>
              <a:ext cx="347561" cy="49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6"/>
                  </a:solidFill>
                  <a:latin typeface="Arial" charset="0"/>
                </a:rPr>
                <a:t>5</a:t>
              </a:r>
              <a:endParaRPr lang="en-US" sz="3200" dirty="0">
                <a:solidFill>
                  <a:schemeClr val="accent6"/>
                </a:solidFill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595316">
            <a:off x="-65745" y="847988"/>
            <a:ext cx="1240558" cy="4034631"/>
            <a:chOff x="3810000" y="2589409"/>
            <a:chExt cx="609602" cy="1982591"/>
          </a:xfrm>
        </p:grpSpPr>
        <p:sp>
          <p:nvSpPr>
            <p:cNvPr id="47" name="Rectangle 46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156007">
            <a:off x="5769764" y="-699555"/>
            <a:ext cx="1250243" cy="4034632"/>
            <a:chOff x="5643561" y="2589409"/>
            <a:chExt cx="614361" cy="1982591"/>
          </a:xfrm>
        </p:grpSpPr>
        <p:sp>
          <p:nvSpPr>
            <p:cNvPr id="55" name="Rectangle 54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26704" y="-102340"/>
            <a:ext cx="9419710" cy="703654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028624" y="5010499"/>
            <a:ext cx="481049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127000" sx="101000" sy="101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Wright</a:t>
            </a: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FFFFFF"/>
                </a:solidFill>
                <a:effectLst>
                  <a:outerShdw blurRad="127000" sx="101000" sy="101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slides also by John Chase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006" y="1820445"/>
            <a:ext cx="8691613" cy="130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FFFF"/>
                </a:solidFill>
                <a:effectLst>
                  <a:outerShdw blurRad="127000" sx="101000" sy="101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Many Ways</a:t>
            </a:r>
            <a:endParaRPr lang="en-US" sz="8800" b="1" dirty="0">
              <a:solidFill>
                <a:srgbClr val="FFFFFF"/>
              </a:solidFill>
              <a:effectLst>
                <a:outerShdw blurRad="127000" sx="101000" sy="101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99053"/>
            <a:ext cx="3202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127000" sx="101000" sy="101000" algn="ctr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there to</a:t>
            </a:r>
            <a:endParaRPr lang="en-US" sz="4400" b="1" dirty="0">
              <a:solidFill>
                <a:srgbClr val="FFFFFF"/>
              </a:solidFill>
              <a:effectLst>
                <a:outerShdw blurRad="127000" sx="101000" sy="101000" algn="ctr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2925" y="2868162"/>
            <a:ext cx="49996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 smtClean="0">
                <a:solidFill>
                  <a:srgbClr val="FFFFFF"/>
                </a:solidFill>
                <a:effectLst>
                  <a:outerShdw blurRad="127000" sx="101000" sy="101000" algn="ctr" rotWithShape="0">
                    <a:prstClr val="black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Juggle?</a:t>
            </a:r>
            <a:endParaRPr lang="en-US" sz="11500" b="1" dirty="0">
              <a:solidFill>
                <a:srgbClr val="FFFFFF"/>
              </a:solidFill>
              <a:effectLst>
                <a:outerShdw blurRad="127000" sx="101000" sy="101000" algn="ctr" rotWithShape="0">
                  <a:prstClr val="black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703900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600"/>
            <a:ext cx="8686799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2-balls: </a:t>
            </a:r>
            <a:r>
              <a:rPr lang="en-US" sz="2800" b="1" dirty="0" smtClean="0">
                <a:solidFill>
                  <a:schemeClr val="accent1"/>
                </a:solidFill>
              </a:rPr>
              <a:t>31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312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411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330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501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3-balls: </a:t>
            </a:r>
            <a:r>
              <a:rPr lang="en-US" sz="2800" b="1" dirty="0" smtClean="0">
                <a:solidFill>
                  <a:schemeClr val="accent1"/>
                </a:solidFill>
              </a:rPr>
              <a:t>441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531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51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4413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45141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4-balls: </a:t>
            </a:r>
            <a:r>
              <a:rPr lang="en-US" sz="2800" b="1" dirty="0" smtClean="0">
                <a:solidFill>
                  <a:schemeClr val="accent1"/>
                </a:solidFill>
              </a:rPr>
              <a:t>5551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53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534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633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71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5-balls: </a:t>
            </a:r>
            <a:r>
              <a:rPr lang="en-US" sz="2800" b="1" dirty="0" smtClean="0">
                <a:solidFill>
                  <a:schemeClr val="accent1"/>
                </a:solidFill>
              </a:rPr>
              <a:t>66661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chemeClr val="accent1"/>
                </a:solidFill>
              </a:rPr>
              <a:t>744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chemeClr val="accent1"/>
                </a:solidFill>
              </a:rPr>
              <a:t>75751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43099" y="4559359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62791" y="3892550"/>
            <a:ext cx="3020623" cy="1864381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68881" y="455935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80504" y="5478586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387110" y="5484748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93209" y="4570348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27136" y="4563289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3097" y="5732896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482216" y="5732899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091228" y="573289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708925" y="573289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12490" y="5732899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922090" y="5732899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37771" y="5732899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41290" y="573289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50890" y="573289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58808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6109" y="58808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7097" y="58808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5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3806" y="58808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97371" y="58808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1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2652" y="58808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5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6971" y="588083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6172" y="588083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5771" y="58808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6256" y="588083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0799" y="5880830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4"/>
                </a:solidFill>
                <a:latin typeface="Arial" charset="0"/>
              </a:rPr>
              <a:t>1</a:t>
            </a:r>
          </a:p>
        </p:txBody>
      </p:sp>
      <p:sp>
        <p:nvSpPr>
          <p:cNvPr id="43" name="Freeform 42"/>
          <p:cNvSpPr/>
          <p:nvPr/>
        </p:nvSpPr>
        <p:spPr>
          <a:xfrm>
            <a:off x="4621785" y="3892550"/>
            <a:ext cx="2965611" cy="1864381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355918" y="5732896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943932" y="5732896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555288" y="5732896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217670" y="5491807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416177" y="5494740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004554" y="4578352"/>
            <a:ext cx="1205996" cy="1190281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  <a:gd name="connsiteX0" fmla="*/ 0 w 1287780"/>
              <a:gd name="connsiteY0" fmla="*/ 657900 h 657900"/>
              <a:gd name="connsiteX1" fmla="*/ 638497 w 1287780"/>
              <a:gd name="connsiteY1" fmla="*/ 104022 h 657900"/>
              <a:gd name="connsiteX2" fmla="*/ 1287780 w 1287780"/>
              <a:gd name="connsiteY2" fmla="*/ 657461 h 657900"/>
              <a:gd name="connsiteX0" fmla="*/ 0 w 1287780"/>
              <a:gd name="connsiteY0" fmla="*/ 592240 h 592240"/>
              <a:gd name="connsiteX1" fmla="*/ 638497 w 1287780"/>
              <a:gd name="connsiteY1" fmla="*/ 38362 h 592240"/>
              <a:gd name="connsiteX2" fmla="*/ 1287780 w 1287780"/>
              <a:gd name="connsiteY2" fmla="*/ 591801 h 592240"/>
              <a:gd name="connsiteX0" fmla="*/ 0 w 1287780"/>
              <a:gd name="connsiteY0" fmla="*/ 592240 h 592240"/>
              <a:gd name="connsiteX1" fmla="*/ 638497 w 1287780"/>
              <a:gd name="connsiteY1" fmla="*/ 38362 h 592240"/>
              <a:gd name="connsiteX2" fmla="*/ 1287780 w 1287780"/>
              <a:gd name="connsiteY2" fmla="*/ 591801 h 592240"/>
              <a:gd name="connsiteX0" fmla="*/ 0 w 1287780"/>
              <a:gd name="connsiteY0" fmla="*/ 592240 h 592240"/>
              <a:gd name="connsiteX1" fmla="*/ 638497 w 1287780"/>
              <a:gd name="connsiteY1" fmla="*/ 38362 h 592240"/>
              <a:gd name="connsiteX2" fmla="*/ 1287780 w 1287780"/>
              <a:gd name="connsiteY2" fmla="*/ 591801 h 592240"/>
              <a:gd name="connsiteX0" fmla="*/ 0 w 638497"/>
              <a:gd name="connsiteY0" fmla="*/ 554023 h 554023"/>
              <a:gd name="connsiteX1" fmla="*/ 638497 w 638497"/>
              <a:gd name="connsiteY1" fmla="*/ 145 h 554023"/>
              <a:gd name="connsiteX0" fmla="*/ 0 w 638497"/>
              <a:gd name="connsiteY0" fmla="*/ 554018 h 554018"/>
              <a:gd name="connsiteX1" fmla="*/ 638497 w 638497"/>
              <a:gd name="connsiteY1" fmla="*/ 140 h 554018"/>
              <a:gd name="connsiteX0" fmla="*/ 0 w 638497"/>
              <a:gd name="connsiteY0" fmla="*/ 553878 h 553878"/>
              <a:gd name="connsiteX1" fmla="*/ 638497 w 638497"/>
              <a:gd name="connsiteY1" fmla="*/ 0 h 55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8497" h="553878">
                <a:moveTo>
                  <a:pt x="0" y="553878"/>
                </a:moveTo>
                <a:cubicBezTo>
                  <a:pt x="148956" y="283561"/>
                  <a:pt x="314722" y="10288"/>
                  <a:pt x="638497" y="0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637302" y="4413250"/>
            <a:ext cx="636748" cy="134368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  <a:gd name="connsiteX0" fmla="*/ 0 w 1287780"/>
              <a:gd name="connsiteY0" fmla="*/ 619122 h 619122"/>
              <a:gd name="connsiteX1" fmla="*/ 276500 w 1287780"/>
              <a:gd name="connsiteY1" fmla="*/ 219619 h 619122"/>
              <a:gd name="connsiteX2" fmla="*/ 1287780 w 1287780"/>
              <a:gd name="connsiteY2" fmla="*/ 618683 h 619122"/>
              <a:gd name="connsiteX0" fmla="*/ 0 w 276500"/>
              <a:gd name="connsiteY0" fmla="*/ 399503 h 399503"/>
              <a:gd name="connsiteX1" fmla="*/ 276500 w 276500"/>
              <a:gd name="connsiteY1" fmla="*/ 0 h 399503"/>
              <a:gd name="connsiteX0" fmla="*/ 0 w 276500"/>
              <a:gd name="connsiteY0" fmla="*/ 399503 h 399503"/>
              <a:gd name="connsiteX1" fmla="*/ 276500 w 276500"/>
              <a:gd name="connsiteY1" fmla="*/ 0 h 399503"/>
              <a:gd name="connsiteX0" fmla="*/ 0 w 276500"/>
              <a:gd name="connsiteY0" fmla="*/ 399503 h 399503"/>
              <a:gd name="connsiteX1" fmla="*/ 276500 w 276500"/>
              <a:gd name="connsiteY1" fmla="*/ 0 h 399503"/>
              <a:gd name="connsiteX0" fmla="*/ 0 w 276500"/>
              <a:gd name="connsiteY0" fmla="*/ 399503 h 399503"/>
              <a:gd name="connsiteX1" fmla="*/ 276500 w 276500"/>
              <a:gd name="connsiteY1" fmla="*/ 0 h 399503"/>
              <a:gd name="connsiteX0" fmla="*/ 0 w 276500"/>
              <a:gd name="connsiteY0" fmla="*/ 399503 h 399503"/>
              <a:gd name="connsiteX1" fmla="*/ 276500 w 276500"/>
              <a:gd name="connsiteY1" fmla="*/ 0 h 399503"/>
              <a:gd name="connsiteX0" fmla="*/ 0 w 276500"/>
              <a:gd name="connsiteY0" fmla="*/ 399503 h 399503"/>
              <a:gd name="connsiteX1" fmla="*/ 276500 w 276500"/>
              <a:gd name="connsiteY1" fmla="*/ 0 h 39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500" h="399503">
                <a:moveTo>
                  <a:pt x="0" y="399503"/>
                </a:moveTo>
                <a:cubicBezTo>
                  <a:pt x="61835" y="239903"/>
                  <a:pt x="187090" y="76528"/>
                  <a:pt x="276500" y="0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681238" y="3642611"/>
            <a:ext cx="1818701" cy="230098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26460" y="58842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40169" y="5885716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5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6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4115571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720465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889672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494423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rgbClr val="99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66875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271769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38368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559817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27" y="1143000"/>
            <a:ext cx="4805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Start with the basic 4-ball pattern: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96398" y="3619195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07372" y="3619198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18346" y="3619198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29320" y="3619198"/>
            <a:ext cx="125950" cy="125950"/>
          </a:xfrm>
          <a:prstGeom prst="ellipse">
            <a:avLst/>
          </a:prstGeom>
          <a:solidFill>
            <a:srgbClr val="99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40294" y="3619198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51268" y="3619198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62242" y="3619198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73216" y="3619198"/>
            <a:ext cx="125950" cy="125950"/>
          </a:xfrm>
          <a:prstGeom prst="ellipse">
            <a:avLst/>
          </a:prstGeom>
          <a:solidFill>
            <a:srgbClr val="99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4191" y="3619198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943119" y="201043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rgbClr val="99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610141" y="1828800"/>
            <a:ext cx="2459499" cy="19546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9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599" y="4267200"/>
            <a:ext cx="86803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Concentrate on the landing sites of two throws.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Now swap them!</a:t>
            </a:r>
          </a:p>
        </p:txBody>
      </p:sp>
      <p:sp>
        <p:nvSpPr>
          <p:cNvPr id="36" name="Down Arrow 35"/>
          <p:cNvSpPr/>
          <p:nvPr/>
        </p:nvSpPr>
        <p:spPr>
          <a:xfrm rot="10800000">
            <a:off x="3935855" y="3819226"/>
            <a:ext cx="326919" cy="4220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0800000">
            <a:off x="4550783" y="3819226"/>
            <a:ext cx="326919" cy="4220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599" y="5169955"/>
            <a:ext cx="86803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1" indent="-238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first 4-throw will land a beat later, making it a 5-throw.</a:t>
            </a:r>
          </a:p>
          <a:p>
            <a:pPr marL="463550" lvl="1" indent="-238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second 4-throw will land a beat earlier, making it a 3-throw.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This is the </a:t>
            </a:r>
            <a:r>
              <a:rPr lang="en-US" sz="2400" b="1" dirty="0" smtClean="0">
                <a:solidFill>
                  <a:schemeClr val="accent1"/>
                </a:solidFill>
              </a:rPr>
              <a:t>swap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operation (also called a “site swap”).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81083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5192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86180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11503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17141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1250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22238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47561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4004" y="37564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60668" y="3745291"/>
            <a:ext cx="394080" cy="497384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5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71643" y="3733721"/>
            <a:ext cx="394080" cy="497384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3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2239" y="3806896"/>
            <a:ext cx="304800" cy="371774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109581" y="3794199"/>
            <a:ext cx="304800" cy="371774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7000" y="127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3264 -0.0326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164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4000" y="74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342 0.03843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92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6702 4.44444E-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6684 4.44444E-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6737 -1.48148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6736 -1.48148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2" grpId="0" animBg="1"/>
      <p:bldP spid="7" grpId="0" animBg="1"/>
      <p:bldP spid="7" grpId="1" animBg="1"/>
      <p:bldP spid="7" grpId="2" animBg="1"/>
      <p:bldP spid="28" grpId="0" animBg="1"/>
      <p:bldP spid="28" grpId="1" animBg="1"/>
      <p:bldP spid="28" grpId="2" animBg="1"/>
      <p:bldP spid="31" grpId="0" animBg="1"/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33" grpId="0" animBg="1"/>
      <p:bldP spid="35" grpId="0" uiExpand="1" build="p"/>
      <p:bldP spid="36" grpId="0" animBg="1"/>
      <p:bldP spid="36" grpId="1" animBg="1"/>
      <p:bldP spid="37" grpId="0" animBg="1"/>
      <p:bldP spid="37" grpId="1" animBg="1"/>
      <p:bldP spid="38" grpId="0" uiExpand="1" build="p"/>
      <p:bldP spid="39" grpId="0"/>
      <p:bldP spid="39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/>
      <p:bldP spid="3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027" y="457200"/>
            <a:ext cx="818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/>
                </a:solidFill>
              </a:rPr>
              <a:t>Example:</a:t>
            </a:r>
            <a:r>
              <a:rPr lang="en-US" sz="2800" dirty="0" smtClean="0">
                <a:solidFill>
                  <a:schemeClr val="bg1"/>
                </a:solidFill>
              </a:rPr>
              <a:t> Swap the second and third elements of 4413.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47475" y="1291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59093" y="1291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2783" y="1600200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90661" y="1291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94406" y="2286000"/>
            <a:ext cx="588377" cy="17491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01984" y="1291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76999" y="2438397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996118" y="2438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05130" y="2438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222827" y="2438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826392" y="243840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35992" y="2438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51673" y="2438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655192" y="2438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1950" y="25482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6059" y="2548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047" y="25482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3756" y="2548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7321" y="2548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2602" y="2548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6920" y="2548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121" y="2548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5325" y="25482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45" name="Freeform 44"/>
          <p:cNvSpPr/>
          <p:nvPr/>
        </p:nvSpPr>
        <p:spPr>
          <a:xfrm>
            <a:off x="6718541" y="1600200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130164" y="2286000"/>
            <a:ext cx="588377" cy="17491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824607" y="1600200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-4911" y="1291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06707" y="1291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705600" y="838200"/>
            <a:ext cx="2392528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6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9898" y="2543764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52" name="Rectangle 51"/>
          <p:cNvSpPr/>
          <p:nvPr/>
        </p:nvSpPr>
        <p:spPr bwMode="auto">
          <a:xfrm rot="10800000">
            <a:off x="-89641" y="838200"/>
            <a:ext cx="2528041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6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830857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447475" y="434958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890661" y="434958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376999" y="5486397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996118" y="5486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3605130" y="5486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222827" y="5486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4826392" y="548640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435992" y="5486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051673" y="5486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655192" y="5486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51950" y="55962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66059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57047" y="55962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83756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87321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12602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96920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16121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05325" y="55962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79" name="Freeform 78"/>
          <p:cNvSpPr/>
          <p:nvPr/>
        </p:nvSpPr>
        <p:spPr>
          <a:xfrm>
            <a:off x="6718541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-4911" y="434958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9898" y="5591764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88" name="Freeform 87"/>
          <p:cNvSpPr/>
          <p:nvPr/>
        </p:nvSpPr>
        <p:spPr>
          <a:xfrm>
            <a:off x="4289850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3066664" y="5365900"/>
            <a:ext cx="588377" cy="17491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3672385" y="434958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5511112" y="5365900"/>
            <a:ext cx="588377" cy="17491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6109844" y="434958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705600" y="3886200"/>
            <a:ext cx="2392528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6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1198745" y="434958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 rot="10800000">
            <a:off x="-89641" y="3886200"/>
            <a:ext cx="2475588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6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5027" y="3160693"/>
            <a:ext cx="8680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can’t just interchange the 4 and 1, because 4143 is not a juggling sequence.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48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102" grpId="0" animBg="1"/>
      <p:bldP spid="54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 animBg="1"/>
      <p:bldP spid="82" grpId="0" animBg="1"/>
      <p:bldP spid="86" grpId="0"/>
      <p:bldP spid="88" grpId="0" animBg="1"/>
      <p:bldP spid="97" grpId="0" animBg="1"/>
      <p:bldP spid="99" grpId="0" animBg="1"/>
      <p:bldP spid="100" grpId="0" animBg="1"/>
      <p:bldP spid="101" grpId="0" animBg="1"/>
      <p:bldP spid="103" grpId="0" animBg="1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027" y="457200"/>
            <a:ext cx="818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/>
                </a:solidFill>
              </a:rPr>
              <a:t>Example:</a:t>
            </a:r>
            <a:r>
              <a:rPr lang="en-US" sz="2800" dirty="0" smtClean="0">
                <a:solidFill>
                  <a:schemeClr val="bg1"/>
                </a:solidFill>
              </a:rPr>
              <a:t> Swap the second and third elements of 4413.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-89641" y="838200"/>
            <a:ext cx="9187769" cy="2233255"/>
            <a:chOff x="-385950" y="1143000"/>
            <a:chExt cx="9187769" cy="2233255"/>
          </a:xfrm>
        </p:grpSpPr>
        <p:sp>
          <p:nvSpPr>
            <p:cNvPr id="5" name="Freeform 4"/>
            <p:cNvSpPr/>
            <p:nvPr/>
          </p:nvSpPr>
          <p:spPr>
            <a:xfrm>
              <a:off x="2151166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762784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0800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986474" y="1905000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94352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98097" y="2590800"/>
              <a:ext cx="588377" cy="17491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50800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05675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80690" y="2743197"/>
              <a:ext cx="125950" cy="125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308821" y="27432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26518" y="27432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530083" y="2743200"/>
              <a:ext cx="125950" cy="125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139683" y="27432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755364" y="2743200"/>
              <a:ext cx="125950" cy="125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358883" y="2743200"/>
              <a:ext cx="125950" cy="125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5641" y="285303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9750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60738" y="28530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6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7447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1012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16293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1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0611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9812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9016" y="2853032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22232" y="1905000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33855" y="2590800"/>
              <a:ext cx="588377" cy="17491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528298" y="1905000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301220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0398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699809" y="27432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09291" y="1143000"/>
              <a:ext cx="2392528" cy="18258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83589" y="2848564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-385950" y="1143000"/>
              <a:ext cx="2528041" cy="18258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7" name="Freeform 76"/>
          <p:cNvSpPr/>
          <p:nvPr/>
        </p:nvSpPr>
        <p:spPr>
          <a:xfrm>
            <a:off x="2447475" y="4339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3059094" y="5066270"/>
            <a:ext cx="1217212" cy="47454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50800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673911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4890661" y="4339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376999" y="5486397"/>
            <a:ext cx="125950" cy="125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826392" y="5486400"/>
            <a:ext cx="125950" cy="125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051673" y="5486400"/>
            <a:ext cx="125950" cy="125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655192" y="5486400"/>
            <a:ext cx="125950" cy="125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51950" y="55962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66059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57047" y="55962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2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083756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87321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2602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96920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16121" y="5596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05325" y="55962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6718541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1829370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-4911" y="4339885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779898" y="5591764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118" name="Freeform 117"/>
          <p:cNvSpPr/>
          <p:nvPr/>
        </p:nvSpPr>
        <p:spPr>
          <a:xfrm>
            <a:off x="4289850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6111438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491458" y="5066270"/>
            <a:ext cx="1217212" cy="474542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1229526" y="4684929"/>
            <a:ext cx="1810767" cy="855883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 rot="10800000">
            <a:off x="-89641" y="3886200"/>
            <a:ext cx="2558369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6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775212" y="3886200"/>
            <a:ext cx="2322915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6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435992" y="5486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3605130" y="5486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996118" y="5486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4222827" y="5486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779898" y="3160693"/>
            <a:ext cx="5608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Interchange the landing positions of the second and third throws: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0475" y="1893253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4 4 1 3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0475" y="4779931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4 2 3 3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17218" y="1891425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4 4 1 3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7218" y="4778103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4 2 3 3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96154" y="2554055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903587" y="2554055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4379" y="3910904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‒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12905" y="390865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 flipV="1">
            <a:off x="7949618" y="2541690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957051" y="2541690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8249051" y="287430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‒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87577" y="287205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7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  <p:bldP spid="81" grpId="0" animBg="1"/>
      <p:bldP spid="83" grpId="0" animBg="1"/>
      <p:bldP spid="84" grpId="0" animBg="1"/>
      <p:bldP spid="92" grpId="0" animBg="1"/>
      <p:bldP spid="95" grpId="0" animBg="1"/>
      <p:bldP spid="98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 animBg="1"/>
      <p:bldP spid="115" grpId="0" animBg="1"/>
      <p:bldP spid="116" grpId="0" animBg="1"/>
      <p:bldP spid="117" grpId="0"/>
      <p:bldP spid="118" grpId="0" animBg="1"/>
      <p:bldP spid="119" grpId="0" animBg="1"/>
      <p:bldP spid="120" grpId="0" animBg="1"/>
      <p:bldP spid="121" grpId="0" animBg="1"/>
      <p:bldP spid="94" grpId="0" animBg="1"/>
      <p:bldP spid="90" grpId="0" animBg="1"/>
      <p:bldP spid="89" grpId="0" animBg="1"/>
      <p:bldP spid="91" grpId="0" animBg="1"/>
      <p:bldP spid="124" grpId="0"/>
      <p:bldP spid="125" grpId="0"/>
      <p:bldP spid="126" grpId="0"/>
      <p:bldP spid="127" grpId="0"/>
      <p:bldP spid="128" grpId="0"/>
      <p:bldP spid="12" grpId="0"/>
      <p:bldP spid="130" grpId="0"/>
      <p:bldP spid="133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027" y="457200"/>
            <a:ext cx="818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/>
                </a:solidFill>
              </a:rPr>
              <a:t>Example:</a:t>
            </a:r>
            <a:r>
              <a:rPr lang="en-US" sz="2800" dirty="0" smtClean="0">
                <a:solidFill>
                  <a:schemeClr val="bg1"/>
                </a:solidFill>
              </a:rPr>
              <a:t> Swap the second and third elements of 4413.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-89641" y="838200"/>
            <a:ext cx="9187769" cy="2233255"/>
            <a:chOff x="-385950" y="1143000"/>
            <a:chExt cx="9187769" cy="2233255"/>
          </a:xfrm>
        </p:grpSpPr>
        <p:sp>
          <p:nvSpPr>
            <p:cNvPr id="5" name="Freeform 4"/>
            <p:cNvSpPr/>
            <p:nvPr/>
          </p:nvSpPr>
          <p:spPr>
            <a:xfrm>
              <a:off x="2151166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762784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986474" y="1905000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94352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98097" y="2590800"/>
              <a:ext cx="588377" cy="17491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05675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80690" y="2743197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699809" y="27432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308821" y="27432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26518" y="27432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530083" y="2743200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139683" y="27432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755364" y="27432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358883" y="27432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5641" y="285303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9750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60738" y="28530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6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7447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1012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16293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0611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6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9812" y="28530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9016" y="2853032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22232" y="1905000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33855" y="2590800"/>
              <a:ext cx="588377" cy="17491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528298" y="1905000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301220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0398" y="15966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09291" y="1143000"/>
              <a:ext cx="2392528" cy="18258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83589" y="2848564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-385950" y="1143000"/>
              <a:ext cx="2528041" cy="18258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-89641" y="3886200"/>
            <a:ext cx="9187768" cy="2233255"/>
            <a:chOff x="-385950" y="3886200"/>
            <a:chExt cx="9187768" cy="2233255"/>
          </a:xfrm>
        </p:grpSpPr>
        <p:sp>
          <p:nvSpPr>
            <p:cNvPr id="77" name="Freeform 76"/>
            <p:cNvSpPr/>
            <p:nvPr/>
          </p:nvSpPr>
          <p:spPr>
            <a:xfrm>
              <a:off x="2151166" y="43398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762785" y="5066270"/>
              <a:ext cx="1217212" cy="47454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377602" y="4684929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94352" y="43398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080690" y="5486397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699809" y="54864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3308821" y="54864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3926518" y="54864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530083" y="5486400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139683" y="54864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755364" y="5486400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358883" y="5486400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55641" y="559623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169750" y="55962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560738" y="55962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6"/>
                  </a:solidFill>
                  <a:latin typeface="Arial" charset="0"/>
                </a:rPr>
                <a:t>2</a:t>
              </a:r>
              <a:endParaRPr lang="en-US" sz="28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787447" y="55962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6"/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91012" y="55962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616293" y="55962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6"/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00611" y="55962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2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19812" y="559623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Arial" charset="0"/>
                </a:rPr>
                <a:t>3</a:t>
              </a:r>
              <a:endParaRPr lang="en-US" sz="2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609016" y="5596232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422232" y="4684929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533061" y="4684929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-301220" y="433988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83589" y="5591764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993541" y="4684929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815129" y="4684929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195149" y="5066270"/>
              <a:ext cx="1217212" cy="474542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33217" y="4684929"/>
              <a:ext cx="1810767" cy="855883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rot="10800000">
              <a:off x="-385950" y="3886200"/>
              <a:ext cx="2558369" cy="18258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478903" y="3886200"/>
              <a:ext cx="2322915" cy="18258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779898" y="3160693"/>
            <a:ext cx="5608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Interchange the landing positions of the second and third throws: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0475" y="1893253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4 4 1 3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0475" y="4779931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4 2 3 3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17218" y="1891425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4 4 1 3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7218" y="4778103"/>
            <a:ext cx="171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4 2 3 3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96154" y="2554055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903587" y="2554055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4379" y="3910904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‒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12905" y="390865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 flipV="1">
            <a:off x="7949618" y="2541690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957051" y="2541690"/>
            <a:ext cx="410959" cy="229180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8249051" y="287430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‒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87577" y="287205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4542" y="617392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swap operation is its own inverse.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5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795" y="-609600"/>
            <a:ext cx="3036409" cy="7478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?</a:t>
            </a:r>
            <a:endParaRPr lang="en-US" sz="48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430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How do we know if a given sequence is a juggling sequence?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292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instance, is 6831445 a jugglable sequence?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6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3962400"/>
            <a:ext cx="8229600" cy="19812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Transformation Theorem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4518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Theorem:</a:t>
            </a:r>
            <a:r>
              <a:rPr lang="en-US" sz="2800" dirty="0" smtClean="0">
                <a:solidFill>
                  <a:schemeClr val="bg1"/>
                </a:solidFill>
              </a:rPr>
              <a:t> Any </a:t>
            </a:r>
            <a:r>
              <a:rPr lang="en-US" sz="2800" dirty="0">
                <a:solidFill>
                  <a:schemeClr val="bg1"/>
                </a:solidFill>
              </a:rPr>
              <a:t>juggling sequence can be transformed into a constant juggling sequence using </a:t>
            </a:r>
            <a:r>
              <a:rPr lang="en-US" sz="2800" dirty="0" smtClean="0">
                <a:solidFill>
                  <a:schemeClr val="bg1"/>
                </a:solidFill>
              </a:rPr>
              <a:t>swaps. </a:t>
            </a:r>
            <a:r>
              <a:rPr lang="en-US" sz="2800" dirty="0">
                <a:solidFill>
                  <a:schemeClr val="bg1"/>
                </a:solidFill>
              </a:rPr>
              <a:t>Conversely, any juggling sequence can be constructed from the constant juggling sequence using </a:t>
            </a:r>
            <a:r>
              <a:rPr lang="en-US" sz="2800" dirty="0" smtClean="0">
                <a:solidFill>
                  <a:schemeClr val="bg1"/>
                </a:solidFill>
              </a:rPr>
              <a:t>swaps.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4038600"/>
                <a:ext cx="7772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accent5"/>
                    </a:solidFill>
                  </a:rPr>
                  <a:t>Application: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be any finite sequence of nonnegative integers.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is a juggling sequence if and only if it can be transformed to a constant sequence by swaps.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8600"/>
                <a:ext cx="7772400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647" t="-3367" r="-1490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53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698718"/>
                <a:ext cx="82296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Lemma: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be a finite sequence of nonnegative integers.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be the sequence that results from applying a swap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is a juggling sequence if and only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is a juggling sequence.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98718"/>
                <a:ext cx="8229600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481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7200" y="2743200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</a:rPr>
              <a:t>Why?</a:t>
            </a:r>
            <a:endParaRPr lang="en-US" sz="3200" i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2600" y="2743198"/>
                <a:ext cx="6705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is a juggling sequence, then applying a swap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will not cause a collision.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198"/>
                <a:ext cx="670560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09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2"/>
          <p:cNvSpPr/>
          <p:nvPr/>
        </p:nvSpPr>
        <p:spPr>
          <a:xfrm rot="10800000">
            <a:off x="4915574" y="5835586"/>
            <a:ext cx="588377" cy="484617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47625">
            <a:solidFill>
              <a:schemeClr val="accent3"/>
            </a:solidFill>
            <a:headEnd type="arrow" w="lg" len="med"/>
            <a:tailEnd type="arrow" w="lg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3581400"/>
            <a:ext cx="8090531" cy="2478042"/>
            <a:chOff x="879564" y="3697305"/>
            <a:chExt cx="8090531" cy="2478042"/>
          </a:xfrm>
        </p:grpSpPr>
        <p:sp>
          <p:nvSpPr>
            <p:cNvPr id="8" name="Freeform 7"/>
            <p:cNvSpPr/>
            <p:nvPr/>
          </p:nvSpPr>
          <p:spPr>
            <a:xfrm>
              <a:off x="2209800" y="4553009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829492" y="3886200"/>
              <a:ext cx="3020623" cy="1864381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035582" y="4553007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47205" y="5472236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53811" y="5478398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129798" y="5726546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748917" y="5726549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357929" y="572654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975626" y="572654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579191" y="5726549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188791" y="5726549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804472" y="5726549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407991" y="5726549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59878" y="4559357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76972" y="3893949"/>
              <a:ext cx="3020623" cy="1864381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85637" y="5467407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557724" y="3697305"/>
              <a:ext cx="2412371" cy="2292294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706929" y="5029200"/>
              <a:ext cx="1694089" cy="721381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10800000">
              <a:off x="879564" y="3883053"/>
              <a:ext cx="2412371" cy="2292294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6000">
                  <a:schemeClr val="tx1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83368" y="6022885"/>
            <a:ext cx="937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swap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85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Flattening Algorithm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990600"/>
                <a:ext cx="8686799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be a sequence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nonnegative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integers: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flattening algorithm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transforms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into </a:t>
                </a:r>
                <a:r>
                  <a:rPr lang="en-US" sz="2800" dirty="0">
                    <a:solidFill>
                      <a:schemeClr val="bg1"/>
                    </a:solidFill>
                  </a:rPr>
                  <a:t>a new sequence as follows: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is a constant sequence, stop and output this sequence. Otherwise,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/>
                    </a:solidFill>
                  </a:rPr>
                  <a:t>use cyclic shifts to arrange the elements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such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that a maximum integer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, say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, is at position 1 and a non-maximum integer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, say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, is at position 2.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800" dirty="0">
                    <a:solidFill>
                      <a:schemeClr val="bg1"/>
                    </a:solidFill>
                  </a:rPr>
                  <a:t>stop and output this sequence.  Otherwise,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bg1"/>
                    </a:solidFill>
                  </a:rPr>
                  <a:t>perform a site swap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of positions 1 and 2.  </a:t>
                </a:r>
                <a:r>
                  <a:rPr lang="en-US" sz="2800" dirty="0">
                    <a:solidFill>
                      <a:schemeClr val="bg1"/>
                    </a:solidFill>
                  </a:rPr>
                  <a:t>Redefine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to be the resulting sequence, and return to step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990600"/>
                <a:ext cx="8686799" cy="5486400"/>
              </a:xfrm>
              <a:blipFill rotWithShape="0">
                <a:blip r:embed="rId2"/>
                <a:stretch>
                  <a:fillRect l="-1404" t="-1889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740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29400" y="18258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444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Flattening Algorithm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495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Example:</a:t>
            </a:r>
            <a:r>
              <a:rPr lang="en-US" sz="2400" dirty="0">
                <a:solidFill>
                  <a:schemeClr val="bg1"/>
                </a:solidFill>
              </a:rPr>
              <a:t> start with the sequence 642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599" y="3810000"/>
                <a:ext cx="8686799" cy="290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i="1" dirty="0">
                    <a:solidFill>
                      <a:schemeClr val="accent5"/>
                    </a:solidFill>
                  </a:rPr>
                  <a:t>Observe: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2400" dirty="0">
                    <a:solidFill>
                      <a:schemeClr val="bg1"/>
                    </a:solidFill>
                  </a:rPr>
                  <a:t>Flattening Algorithm can be used to decide whether or not a sequence is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a juggling sequence: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If the input is 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-ball juggling sequence with period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this algorithm outputs the basic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-ball sequence of period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If the input is not a juggling sequence, the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algorithm outputs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sequence of the form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– 1, 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This proves the Transformation Theorem.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810000"/>
                <a:ext cx="8686799" cy="2908489"/>
              </a:xfrm>
              <a:prstGeom prst="rect">
                <a:avLst/>
              </a:prstGeom>
              <a:blipFill rotWithShape="0">
                <a:blip r:embed="rId2"/>
                <a:stretch>
                  <a:fillRect l="-1053" t="-1677" r="-112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90600" y="18258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642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8360" y="18258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552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6120" y="18258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525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880" y="18258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345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1640" y="18258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534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510135"/>
            <a:ext cx="495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Example:</a:t>
            </a:r>
            <a:r>
              <a:rPr lang="en-US" sz="2400" dirty="0">
                <a:solidFill>
                  <a:schemeClr val="bg1"/>
                </a:solidFill>
              </a:rPr>
              <a:t> start with the sequence </a:t>
            </a:r>
            <a:r>
              <a:rPr lang="en-US" sz="2400" dirty="0" smtClean="0">
                <a:solidFill>
                  <a:schemeClr val="bg1"/>
                </a:solidFill>
              </a:rPr>
              <a:t>514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72220" y="19031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16993" y="1524000"/>
            <a:ext cx="72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swap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809202" y="19031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4668" y="1524000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shift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927247" y="19031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72020" y="1524000"/>
            <a:ext cx="72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swap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064229" y="19031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9695" y="1524000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shift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174531" y="19031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9304" y="1524000"/>
            <a:ext cx="72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swap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73850" y="1879072"/>
            <a:ext cx="548640" cy="36576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36007" y="1623512"/>
            <a:ext cx="1226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6"/>
                </a:solidFill>
              </a:rPr>
              <a:t>jugglable</a:t>
            </a:r>
            <a:r>
              <a:rPr lang="en-US" sz="2000" i="1" dirty="0" smtClean="0">
                <a:solidFill>
                  <a:schemeClr val="accent6"/>
                </a:solidFill>
              </a:rPr>
              <a:t>!</a:t>
            </a:r>
            <a:endParaRPr lang="en-US" sz="2000" i="1" dirty="0">
              <a:solidFill>
                <a:schemeClr val="accent6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60994" y="1118966"/>
            <a:ext cx="548640" cy="36576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78673" y="984645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also </a:t>
            </a:r>
            <a:r>
              <a:rPr lang="en-US" sz="2000" i="1" dirty="0" err="1" smtClean="0">
                <a:solidFill>
                  <a:schemeClr val="accent6"/>
                </a:solidFill>
              </a:rPr>
              <a:t>jugglable</a:t>
            </a:r>
            <a:r>
              <a:rPr lang="en-US" sz="2000" i="1" dirty="0" smtClean="0">
                <a:solidFill>
                  <a:schemeClr val="accent6"/>
                </a:solidFill>
              </a:rPr>
              <a:t>!</a:t>
            </a:r>
            <a:endParaRPr lang="en-US" sz="2000" i="1" dirty="0">
              <a:solidFill>
                <a:schemeClr val="accent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8981" y="32736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06741" y="32736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244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34501" y="32736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424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62261" y="32736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334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90021" y="327360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433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060601" y="33509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905374" y="2971800"/>
            <a:ext cx="72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swap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197583" y="33509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83049" y="2971800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shift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315628" y="33509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60401" y="2971800"/>
            <a:ext cx="722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swap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452610" y="3350916"/>
            <a:ext cx="415660" cy="302568"/>
          </a:xfrm>
          <a:prstGeom prst="rightArrow">
            <a:avLst>
              <a:gd name="adj1" fmla="val 45803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8076" y="2971800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shift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31731" y="3326872"/>
            <a:ext cx="548640" cy="36576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59424" y="3109642"/>
            <a:ext cx="1541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3"/>
                </a:solidFill>
              </a:rPr>
              <a:t>not </a:t>
            </a:r>
            <a:r>
              <a:rPr lang="en-US" sz="2000" i="1" dirty="0" err="1" smtClean="0">
                <a:solidFill>
                  <a:schemeClr val="accent3"/>
                </a:solidFill>
              </a:rPr>
              <a:t>jugglable</a:t>
            </a:r>
            <a:endParaRPr lang="en-US" sz="2000" i="1" dirty="0">
              <a:solidFill>
                <a:schemeClr val="accent3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460994" y="2567889"/>
            <a:ext cx="548640" cy="36576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29200" y="2419290"/>
            <a:ext cx="2017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3"/>
                </a:solidFill>
              </a:rPr>
              <a:t>also not </a:t>
            </a:r>
            <a:r>
              <a:rPr lang="en-US" sz="2000" i="1" dirty="0" err="1" smtClean="0">
                <a:solidFill>
                  <a:schemeClr val="accent3"/>
                </a:solidFill>
              </a:rPr>
              <a:t>jugglable</a:t>
            </a:r>
            <a:endParaRPr lang="en-US" sz="20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1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 uiExpand="1" build="p"/>
      <p:bldP spid="8" grpId="0"/>
      <p:bldP spid="9" grpId="0"/>
      <p:bldP spid="10" grpId="0"/>
      <p:bldP spid="11" grpId="0"/>
      <p:bldP spid="12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6" grpId="0" animBg="1"/>
      <p:bldP spid="47" grpId="0"/>
      <p:bldP spid="48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Juggling Patterns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975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smtClean="0">
                <a:solidFill>
                  <a:schemeClr val="accent5"/>
                </a:solidFill>
              </a:rPr>
              <a:t>Axioms</a:t>
            </a:r>
            <a:r>
              <a:rPr lang="en-US" sz="2300" dirty="0" smtClean="0">
                <a:solidFill>
                  <a:schemeClr val="accent5"/>
                </a:solidFill>
              </a:rPr>
              <a:t>: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The juggler must juggle at a </a:t>
            </a:r>
            <a:r>
              <a:rPr lang="en-US" sz="2300" b="1" dirty="0" smtClean="0">
                <a:solidFill>
                  <a:schemeClr val="accent1"/>
                </a:solidFill>
              </a:rPr>
              <a:t>constant rhythm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Only </a:t>
            </a:r>
            <a:r>
              <a:rPr lang="en-US" sz="2300" b="1" dirty="0" smtClean="0">
                <a:solidFill>
                  <a:schemeClr val="accent1"/>
                </a:solidFill>
              </a:rPr>
              <a:t>one</a:t>
            </a:r>
            <a:r>
              <a:rPr lang="en-US" sz="2300" dirty="0" smtClean="0">
                <a:solidFill>
                  <a:schemeClr val="bg1"/>
                </a:solidFill>
              </a:rPr>
              <a:t> throw may occur on each beat of the pattern.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Throws on odd beats must be made from the right hand; throws on even beats from the left hand.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The pattern juggled must be </a:t>
            </a:r>
            <a:r>
              <a:rPr lang="en-US" sz="2300" b="1" dirty="0" smtClean="0">
                <a:solidFill>
                  <a:schemeClr val="accent1"/>
                </a:solidFill>
              </a:rPr>
              <a:t>periodic</a:t>
            </a:r>
            <a:r>
              <a:rPr lang="en-US" sz="2300" dirty="0" smtClean="0">
                <a:solidFill>
                  <a:schemeClr val="bg1"/>
                </a:solidFill>
              </a:rPr>
              <a:t>. It must repeat. It must repeat.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All balls must be thrown to the </a:t>
            </a:r>
            <a:r>
              <a:rPr lang="en-US" sz="2300" b="1" dirty="0" smtClean="0">
                <a:solidFill>
                  <a:schemeClr val="accent1"/>
                </a:solidFill>
              </a:rPr>
              <a:t>same height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905000" y="4403491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824998" y="5577028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435972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046946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657920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268894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879868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490842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101816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712791" y="557703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9316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46025" y="5724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32728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47106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61204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86487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76886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94712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05687" y="5724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38627" y="57249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∙∙∙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9214" y="5170965"/>
            <a:ext cx="1282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</a:rPr>
              <a:t>dots represent beats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3732548" y="4403491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562647" y="4403491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519276" y="4408793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4346824" y="4408793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6176923" y="4408793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132297" y="4406222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959845" y="4406222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789944" y="4406222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45846" y="4038600"/>
            <a:ext cx="1716498" cy="182589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3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0545" y="4330460"/>
            <a:ext cx="192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FFFF"/>
                </a:solidFill>
              </a:rPr>
              <a:t>arcs represent throws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1696" y="6061122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44940" y="6061122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1134" y="6061122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R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5541" y="6061122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4"/>
                </a:solidFill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95321" y="6061122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4522" y="6061122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60461" y="6061122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R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9911" y="6061122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98769" y="6061122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R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38413" y="4492036"/>
            <a:ext cx="16587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</a:rPr>
              <a:t>Here, all throws are </a:t>
            </a:r>
            <a:r>
              <a:rPr lang="en-US" sz="2300" b="1" dirty="0" smtClean="0">
                <a:solidFill>
                  <a:schemeClr val="accent1"/>
                </a:solidFill>
              </a:rPr>
              <a:t>3-throws</a:t>
            </a:r>
            <a:r>
              <a:rPr lang="en-US" sz="2300" dirty="0" smtClean="0">
                <a:solidFill>
                  <a:srgbClr val="FFFFFF"/>
                </a:solidFill>
              </a:rPr>
              <a:t>.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" y="3886200"/>
            <a:ext cx="77717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chemeClr val="accent5"/>
                </a:solidFill>
              </a:rPr>
              <a:t>Example</a:t>
            </a:r>
            <a:r>
              <a:rPr lang="en-US" sz="2300" dirty="0" smtClean="0">
                <a:solidFill>
                  <a:schemeClr val="accent5"/>
                </a:solidFill>
              </a:rPr>
              <a:t>:</a:t>
            </a:r>
            <a:r>
              <a:rPr lang="en-US" sz="2300" i="1" dirty="0" smtClean="0">
                <a:solidFill>
                  <a:schemeClr val="accent5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basic 3-ball pattern (illustrated by a </a:t>
            </a:r>
            <a:r>
              <a:rPr lang="en-US" sz="2300" b="1" dirty="0" smtClean="0">
                <a:solidFill>
                  <a:schemeClr val="accent1"/>
                </a:solidFill>
              </a:rPr>
              <a:t>juggling diagram</a:t>
            </a:r>
            <a:r>
              <a:rPr lang="en-US" sz="2300" dirty="0" smtClean="0">
                <a:solidFill>
                  <a:schemeClr val="bg1"/>
                </a:solidFill>
              </a:rPr>
              <a:t>) 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28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72" grpId="0"/>
      <p:bldP spid="4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799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balls are required to juggle a given sequence?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8598" y="3046695"/>
                <a:ext cx="6324602" cy="302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400" i="1" dirty="0" smtClean="0">
                    <a:solidFill>
                      <a:schemeClr val="accent5"/>
                    </a:solidFill>
                  </a:rPr>
                  <a:t>Proof: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be a juggling sequence.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Apply the Flattening Algorithm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obtaining the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-ball sequence for some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The swap operation preserves both the number of balls and the average of a juggling sequence.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The average of the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-ball sequence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and this sequence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balls.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" y="3046695"/>
                <a:ext cx="6324602" cy="3023905"/>
              </a:xfrm>
              <a:prstGeom prst="rect">
                <a:avLst/>
              </a:prstGeom>
              <a:blipFill rotWithShape="0">
                <a:blip r:embed="rId2"/>
                <a:stretch>
                  <a:fillRect l="-1445" t="-1613" r="-963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28598" y="1600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The Average Theorem</a:t>
            </a:r>
            <a:r>
              <a:rPr lang="en-US" sz="2800" dirty="0">
                <a:solidFill>
                  <a:schemeClr val="accent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The number of balls necessary to juggle a juggling sequence is the average of the numbers in the 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10219" y="2987696"/>
                <a:ext cx="2128981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219" y="2987696"/>
                <a:ext cx="2128981" cy="490199"/>
              </a:xfrm>
              <a:prstGeom prst="rect">
                <a:avLst/>
              </a:prstGeom>
              <a:blipFill rotWithShape="0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75960" y="5329535"/>
                <a:ext cx="1397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960" y="5329535"/>
                <a:ext cx="139749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7774709" y="3581212"/>
            <a:ext cx="0" cy="1645007"/>
          </a:xfrm>
          <a:prstGeom prst="straightConnector1">
            <a:avLst/>
          </a:prstGeom>
          <a:ln w="44450" cap="rnd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6402" y="3923883"/>
            <a:ext cx="16002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effectLst>
                  <a:glow rad="254000">
                    <a:schemeClr val="tx1"/>
                  </a:glow>
                </a:effectLst>
              </a:rPr>
              <a:t>Flattening Algorithm</a:t>
            </a:r>
            <a:endParaRPr lang="en-US" sz="2400" b="1" dirty="0">
              <a:solidFill>
                <a:schemeClr val="accent6"/>
              </a:solidFill>
              <a:effectLst>
                <a:glow rad="254000">
                  <a:schemeClr val="tx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598" y="6019800"/>
                <a:ext cx="86106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</a:rPr>
                  <a:t>Thus, sequence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also has average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requires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balls.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" y="6019800"/>
                <a:ext cx="861060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6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513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/>
      <p:bldP spid="3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7617" y="467302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534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4316" y="467302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441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556167" y="4673025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75751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815062" y="4673025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7531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39870" y="5334001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4-ball pattern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5757" y="467302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352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55578" y="5334001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3-ball pattern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9031" y="5334001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4-ball pattern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7976" y="5334000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5-ball pattern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8676" y="5334000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not jugglable!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9" y="4078407"/>
            <a:ext cx="1647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accent5"/>
                </a:solidFill>
              </a:rPr>
              <a:t>Examples: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598" y="3105835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accent5"/>
                </a:solidFill>
              </a:rPr>
              <a:t>Corollary: </a:t>
            </a:r>
            <a:r>
              <a:rPr lang="en-US" sz="2800" dirty="0">
                <a:solidFill>
                  <a:schemeClr val="bg1"/>
                </a:solidFill>
              </a:rPr>
              <a:t>A juggling sequence must have an integer average.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" y="76200"/>
            <a:ext cx="868679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balls are required to juggle a given sequence?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598" y="1600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The Average Theorem</a:t>
            </a:r>
            <a:r>
              <a:rPr lang="en-US" sz="2800" dirty="0">
                <a:solidFill>
                  <a:schemeClr val="accent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The number of balls necessary to juggle a juggling sequence is the average of the numbers in the sequence.</a:t>
            </a:r>
          </a:p>
        </p:txBody>
      </p:sp>
    </p:spTree>
    <p:extLst>
      <p:ext uri="{BB962C8B-B14F-4D97-AF65-F5344CB8AC3E}">
        <p14:creationId xmlns:p14="http://schemas.microsoft.com/office/powerpoint/2010/main" val="564753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799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Interlude: Modular Arithmetic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8600" y="1190832"/>
            <a:ext cx="8686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/>
              <a:t>In arithmetic modulo </a:t>
            </a:r>
            <a:r>
              <a:rPr lang="en-US" sz="2800" i="1" dirty="0" smtClean="0"/>
              <a:t>n</a:t>
            </a:r>
            <a:r>
              <a:rPr lang="en-US" sz="2800" dirty="0" smtClean="0"/>
              <a:t>, we reduce numbers to their remainder after division by </a:t>
            </a:r>
            <a:r>
              <a:rPr lang="en-US" sz="2800" i="1" dirty="0" smtClean="0"/>
              <a:t>n</a:t>
            </a:r>
            <a:r>
              <a:rPr lang="en-US" sz="2800" dirty="0" smtClean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2687360"/>
            <a:ext cx="368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800" dirty="0"/>
              <a:t>7 modulo 5 is equal to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05400" y="2687360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800" dirty="0"/>
              <a:t>9 modulo 4 equals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1704" y="3210580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7 (mod 5) = 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11948" y="3210580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9 (mod 4) = 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2144939"/>
            <a:ext cx="1762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Examples: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228600" y="3962400"/>
            <a:ext cx="5761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/>
              <a:t>You frequently use modular arithmetic when you think about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sz="2800" dirty="0" smtClean="0"/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6954" y="4912844"/>
            <a:ext cx="513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algn="ctr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What time is 4 hours after 10:00?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87793" y="5446693"/>
            <a:ext cx="30139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10 + 4 (mod 12) =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 it will be 2:00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019800" y="3886200"/>
            <a:ext cx="2513442" cy="2513442"/>
            <a:chOff x="5486400" y="1602144"/>
            <a:chExt cx="2743201" cy="2743201"/>
          </a:xfrm>
        </p:grpSpPr>
        <p:sp>
          <p:nvSpPr>
            <p:cNvPr id="58" name="Oval 57"/>
            <p:cNvSpPr/>
            <p:nvPr/>
          </p:nvSpPr>
          <p:spPr bwMode="auto">
            <a:xfrm>
              <a:off x="5486400" y="1602144"/>
              <a:ext cx="2743201" cy="274320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6858000" y="1602144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6858000" y="4116745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>
              <a:off x="5600700" y="2861388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>
              <a:off x="8115301" y="2861387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800000">
              <a:off x="7491413" y="1773959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800000">
              <a:off x="6234113" y="3951667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8000000">
              <a:off x="5772938" y="2235846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8000000">
              <a:off x="7950646" y="3493146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9800000" flipV="1">
              <a:off x="7491413" y="3951668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9800000" flipV="1">
              <a:off x="6234113" y="1773960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3600000" flipV="1">
              <a:off x="5772938" y="3489781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3600000" flipV="1">
              <a:off x="7950646" y="2232481"/>
              <a:ext cx="0" cy="228600"/>
            </a:xfrm>
            <a:prstGeom prst="line">
              <a:avLst/>
            </a:prstGeom>
            <a:solidFill>
              <a:srgbClr val="3399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6570026" y="1786810"/>
              <a:ext cx="575948" cy="50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12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63625" y="3700757"/>
              <a:ext cx="388748" cy="50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57284" y="2744855"/>
              <a:ext cx="388748" cy="50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77550" y="2742911"/>
              <a:ext cx="388748" cy="50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9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781800" y="2899486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 flipV="1">
              <a:off x="6638497" y="2592160"/>
              <a:ext cx="795766" cy="532814"/>
            </a:xfrm>
            <a:prstGeom prst="straightConnector1">
              <a:avLst/>
            </a:prstGeom>
            <a:solidFill>
              <a:srgbClr val="3399FF"/>
            </a:solidFill>
            <a:ln w="508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 flipV="1">
              <a:off x="6140816" y="2204769"/>
              <a:ext cx="995363" cy="1076283"/>
            </a:xfrm>
            <a:prstGeom prst="straightConnector1">
              <a:avLst/>
            </a:prstGeom>
            <a:solidFill>
              <a:srgbClr val="3399FF"/>
            </a:solidFill>
            <a:ln w="508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1938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8" grpId="0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8686799" cy="175260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know if a given sequence is a juggling sequence?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1858153"/>
                <a:ext cx="8686799" cy="3018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cs typeface="Times New Roman" pitchFamily="18" charset="0"/>
                  </a:rPr>
                  <a:t>,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be </a:t>
                </a:r>
                <a:r>
                  <a:rPr lang="en-US" sz="2800" dirty="0">
                    <a:solidFill>
                      <a:schemeClr val="bg1"/>
                    </a:solidFill>
                  </a:rPr>
                  <a:t>a sequence of nonnegative integers and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 = {0, 1, 2, …,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− 1}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 </a:t>
                </a:r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Then</a:t>
                </a:r>
                <a:r>
                  <a:rPr lang="en-US" sz="2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is a juggling sequence if and only if the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defined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= </m:t>
                      </m:r>
                      <m:r>
                        <a:rPr lang="en-US" sz="28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+ </m:t>
                      </m:r>
                      <m:r>
                        <a:rPr lang="en-US" sz="28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800" i="1" baseline="-25000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(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mod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is </a:t>
                </a:r>
                <a:r>
                  <a:rPr lang="en-US" sz="2800" dirty="0">
                    <a:solidFill>
                      <a:schemeClr val="bg1"/>
                    </a:solidFill>
                  </a:rPr>
                  <a:t>a permutation of the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858153"/>
                <a:ext cx="8686799" cy="3018647"/>
              </a:xfrm>
              <a:prstGeom prst="rect">
                <a:avLst/>
              </a:prstGeom>
              <a:blipFill rotWithShape="0">
                <a:blip r:embed="rId2"/>
                <a:stretch>
                  <a:fillRect l="-1404" t="-2020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599" y="5105400"/>
                <a:ext cx="86867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accent5"/>
                    </a:solidFill>
                  </a:rPr>
                  <a:t>Observe: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The ball thrown on beat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lands on beat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5105400"/>
                <a:ext cx="868679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404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120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304800"/>
                <a:ext cx="8686799" cy="2121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cs typeface="Times New Roman" pitchFamily="18" charset="0"/>
                  </a:rPr>
                  <a:t>,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be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sequence of nonnegative integers and 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 1, 2, …, 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− 1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Then</a:t>
                </a:r>
                <a:r>
                  <a:rPr lang="en-US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is a juggling sequence if and only if the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defined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+ </m:t>
                      </m:r>
                      <m:r>
                        <a:rPr lang="en-US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400" i="1" baseline="-25000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mod</m:t>
                          </m:r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is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permutation of the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04800"/>
                <a:ext cx="8686799" cy="2121415"/>
              </a:xfrm>
              <a:prstGeom prst="rect">
                <a:avLst/>
              </a:prstGeom>
              <a:blipFill rotWithShape="0">
                <a:blip r:embed="rId2"/>
                <a:stretch>
                  <a:fillRect l="-1053" t="-2011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28599" y="2438400"/>
            <a:ext cx="868679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598" y="2667000"/>
            <a:ext cx="868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 smtClean="0">
                <a:solidFill>
                  <a:schemeClr val="accent5"/>
                </a:solidFill>
              </a:rPr>
              <a:t>Example:</a:t>
            </a:r>
            <a:r>
              <a:rPr lang="en-US" sz="2800" dirty="0">
                <a:solidFill>
                  <a:schemeClr val="bg1"/>
                </a:solidFill>
              </a:rPr>
              <a:t> Show </a:t>
            </a:r>
            <a:r>
              <a:rPr lang="en-US" sz="2800" b="1" dirty="0">
                <a:solidFill>
                  <a:schemeClr val="accent1"/>
                </a:solidFill>
              </a:rPr>
              <a:t>534</a:t>
            </a:r>
            <a:r>
              <a:rPr lang="en-US" sz="2800" dirty="0">
                <a:solidFill>
                  <a:schemeClr val="bg1"/>
                </a:solidFill>
              </a:rPr>
              <a:t> is a </a:t>
            </a:r>
            <a:r>
              <a:rPr lang="en-US" sz="2800" dirty="0" smtClean="0">
                <a:solidFill>
                  <a:schemeClr val="bg1"/>
                </a:solidFill>
              </a:rPr>
              <a:t>juggling </a:t>
            </a:r>
            <a:r>
              <a:rPr lang="en-US" sz="2800" dirty="0">
                <a:solidFill>
                  <a:schemeClr val="bg1"/>
                </a:solidFill>
              </a:rPr>
              <a:t>sequence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5486400"/>
                <a:ext cx="845819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600" spc="-60" dirty="0" smtClean="0">
                    <a:solidFill>
                      <a:schemeClr val="bg1"/>
                    </a:solidFill>
                  </a:rPr>
                  <a:t>This </a:t>
                </a:r>
                <a:r>
                  <a:rPr lang="en-US" sz="2600" spc="-60" dirty="0">
                    <a:solidFill>
                      <a:schemeClr val="bg1"/>
                    </a:solidFill>
                  </a:rPr>
                  <a:t>is a permutation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pc="-6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i="1" spc="-6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600" spc="-60" dirty="0">
                    <a:solidFill>
                      <a:schemeClr val="bg1"/>
                    </a:solidFill>
                  </a:rPr>
                  <a:t>, so 534 is a </a:t>
                </a:r>
                <a:r>
                  <a:rPr lang="en-US" sz="2600" spc="-60" dirty="0" smtClean="0">
                    <a:solidFill>
                      <a:schemeClr val="bg1"/>
                    </a:solidFill>
                  </a:rPr>
                  <a:t>juggling </a:t>
                </a:r>
                <a:r>
                  <a:rPr lang="en-US" sz="2600" spc="-60" dirty="0">
                    <a:solidFill>
                      <a:schemeClr val="bg1"/>
                    </a:solidFill>
                  </a:rPr>
                  <a:t>sequence.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6400"/>
                <a:ext cx="8458197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8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3264069"/>
                <a:ext cx="845819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6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:5, 3, 4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. The period is 3, so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.  Note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64069"/>
                <a:ext cx="8458197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298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3838022"/>
                <a:ext cx="62484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 marL="0" lvl="1">
                  <a:spcAft>
                    <a:spcPts val="600"/>
                  </a:spcAft>
                </a:pPr>
                <a:r>
                  <a:rPr lang="en-US" sz="2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0+5, 1+3, 2+4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</m:oMath>
                </a14:m>
                <a:endParaRPr lang="en-US" sz="2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lvl="1">
                  <a:spcAft>
                    <a:spcPts val="600"/>
                  </a:spcAft>
                </a:pPr>
                <a:r>
                  <a:rPr lang="en-US" sz="2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5, 4,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3)=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2, 1, 0</m:t>
                        </m: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38022"/>
                <a:ext cx="62484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756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8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304800"/>
                <a:ext cx="8686799" cy="2121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cs typeface="Times New Roman" pitchFamily="18" charset="0"/>
                  </a:rPr>
                  <a:t>,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be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sequence of nonnegative integers and 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 1, 2, …, 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− 1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Then</a:t>
                </a:r>
                <a:r>
                  <a:rPr lang="en-US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is a juggling sequence if and only if the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defined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+ </m:t>
                      </m:r>
                      <m:r>
                        <a:rPr lang="en-US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400" i="1" baseline="-25000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mod</m:t>
                          </m:r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is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permutation of the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04800"/>
                <a:ext cx="8686799" cy="2121415"/>
              </a:xfrm>
              <a:prstGeom prst="rect">
                <a:avLst/>
              </a:prstGeom>
              <a:blipFill rotWithShape="0">
                <a:blip r:embed="rId2"/>
                <a:stretch>
                  <a:fillRect l="-1053" t="-2011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28599" y="2438400"/>
            <a:ext cx="868679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598" y="2667000"/>
            <a:ext cx="868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 smtClean="0">
                <a:solidFill>
                  <a:schemeClr val="accent5"/>
                </a:solidFill>
              </a:rPr>
              <a:t>Example: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b="1" dirty="0" smtClean="0">
                <a:solidFill>
                  <a:schemeClr val="accent1"/>
                </a:solidFill>
              </a:rPr>
              <a:t>8587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 valid juggling </a:t>
            </a:r>
            <a:r>
              <a:rPr lang="en-US" sz="2800" dirty="0" smtClean="0">
                <a:solidFill>
                  <a:schemeClr val="bg1"/>
                </a:solidFill>
              </a:rPr>
              <a:t>sequence?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5486400"/>
                <a:ext cx="845819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600" spc="-60" dirty="0" smtClean="0">
                    <a:solidFill>
                      <a:schemeClr val="bg1"/>
                    </a:solidFill>
                  </a:rPr>
                  <a:t>This </a:t>
                </a:r>
                <a:r>
                  <a:rPr lang="en-US" sz="2600" spc="-60" dirty="0">
                    <a:solidFill>
                      <a:schemeClr val="bg1"/>
                    </a:solidFill>
                  </a:rPr>
                  <a:t>is </a:t>
                </a:r>
                <a:r>
                  <a:rPr lang="en-US" sz="2600" b="1" spc="-60" dirty="0" smtClean="0">
                    <a:solidFill>
                      <a:schemeClr val="accent3"/>
                    </a:solidFill>
                  </a:rPr>
                  <a:t>not</a:t>
                </a:r>
                <a:r>
                  <a:rPr lang="en-US" sz="2600" spc="-6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sz="2600" spc="-60" dirty="0" smtClean="0">
                    <a:solidFill>
                      <a:schemeClr val="bg1"/>
                    </a:solidFill>
                  </a:rPr>
                  <a:t>a </a:t>
                </a:r>
                <a:r>
                  <a:rPr lang="en-US" sz="2600" spc="-60" dirty="0">
                    <a:solidFill>
                      <a:schemeClr val="bg1"/>
                    </a:solidFill>
                  </a:rPr>
                  <a:t>permutation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pc="-6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i="1" spc="-6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600" spc="-60" dirty="0">
                    <a:solidFill>
                      <a:schemeClr val="bg1"/>
                    </a:solidFill>
                  </a:rPr>
                  <a:t>, so </a:t>
                </a:r>
                <a:r>
                  <a:rPr lang="en-US" sz="2600" spc="-60" dirty="0" smtClean="0">
                    <a:solidFill>
                      <a:schemeClr val="bg1"/>
                    </a:solidFill>
                  </a:rPr>
                  <a:t>8587 is </a:t>
                </a:r>
                <a:r>
                  <a:rPr lang="en-US" sz="2600" b="1" spc="-60" dirty="0" smtClean="0">
                    <a:solidFill>
                      <a:schemeClr val="accent3"/>
                    </a:solidFill>
                  </a:rPr>
                  <a:t>not</a:t>
                </a:r>
                <a:r>
                  <a:rPr lang="en-US" sz="2600" spc="-6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sz="2600" spc="-60" dirty="0" smtClean="0">
                    <a:solidFill>
                      <a:schemeClr val="bg1"/>
                    </a:solidFill>
                  </a:rPr>
                  <a:t>a juggling </a:t>
                </a:r>
                <a:r>
                  <a:rPr lang="en-US" sz="2600" spc="-60" dirty="0">
                    <a:solidFill>
                      <a:schemeClr val="bg1"/>
                    </a:solidFill>
                  </a:rPr>
                  <a:t>sequence.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6400"/>
                <a:ext cx="8458197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1298" t="-5479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3264069"/>
                <a:ext cx="845819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:8, 5, 8, 7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.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64069"/>
                <a:ext cx="8458197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298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3838022"/>
                <a:ext cx="7543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 marL="0" lvl="1">
                  <a:spcAft>
                    <a:spcPts val="600"/>
                  </a:spcAft>
                </a:pPr>
                <a:r>
                  <a:rPr lang="en-US" sz="2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1+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2+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8, 3+7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lvl="1">
                  <a:spcAft>
                    <a:spcPts val="600"/>
                  </a:spcAft>
                </a:pPr>
                <a:r>
                  <a:rPr lang="en-US" sz="2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10, 10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2, 2</m:t>
                        </m: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38022"/>
                <a:ext cx="75438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454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31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304800"/>
                <a:ext cx="8686799" cy="2121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cs typeface="Times New Roman" pitchFamily="18" charset="0"/>
                  </a:rPr>
                  <a:t>,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be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sequence of nonnegative integers and 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 1, 2, …, 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− 1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Then</a:t>
                </a:r>
                <a:r>
                  <a:rPr lang="en-US" sz="2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is a juggling sequence if and only if the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defined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+ </m:t>
                      </m:r>
                      <m:r>
                        <a:rPr lang="en-US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400" i="1" baseline="-25000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mod</m:t>
                          </m:r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is </a:t>
                </a:r>
                <a:r>
                  <a:rPr lang="en-US" sz="2400" dirty="0">
                    <a:solidFill>
                      <a:schemeClr val="bg1"/>
                    </a:solidFill>
                  </a:rPr>
                  <a:t>a permutation of the set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04800"/>
                <a:ext cx="8686799" cy="2121415"/>
              </a:xfrm>
              <a:prstGeom prst="rect">
                <a:avLst/>
              </a:prstGeom>
              <a:blipFill rotWithShape="0">
                <a:blip r:embed="rId2"/>
                <a:stretch>
                  <a:fillRect l="-1053" t="-2011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28599" y="2438400"/>
            <a:ext cx="868679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599" y="2667000"/>
                <a:ext cx="8686799" cy="3877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i="1" dirty="0" smtClean="0">
                    <a:solidFill>
                      <a:schemeClr val="accent5"/>
                    </a:solidFill>
                  </a:rPr>
                  <a:t>Proof: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is a permutation if and only if the vector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contains </a:t>
                </a:r>
                <a:r>
                  <a:rPr lang="en-US" sz="2400" dirty="0">
                    <a:solidFill>
                      <a:schemeClr val="bg1"/>
                    </a:solidFill>
                  </a:rPr>
                  <a:t>all of the integers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</a:rPr>
                  <a:t>Suppose we apply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swaps to </a:t>
                </a:r>
                <a:r>
                  <a:rPr lang="en-US" sz="2400" dirty="0">
                    <a:solidFill>
                      <a:schemeClr val="bg1"/>
                    </a:solidFill>
                  </a:rPr>
                  <a:t>the sequence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to obtain sequence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with </a:t>
                </a:r>
                <a:r>
                  <a:rPr lang="en-US" sz="2400" dirty="0">
                    <a:solidFill>
                      <a:schemeClr val="bg1"/>
                    </a:solidFill>
                  </a:rPr>
                  <a:t>corresponding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  </a:t>
                </a:r>
                <a:r>
                  <a:rPr lang="en-US" sz="2400" dirty="0">
                    <a:solidFill>
                      <a:schemeClr val="bg1"/>
                    </a:solidFill>
                  </a:rPr>
                  <a:t>Then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contains all of the elements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does.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</a:rPr>
                  <a:t>Therefore, given a sequence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>
                    <a:solidFill>
                      <a:schemeClr val="bg1"/>
                    </a:solidFill>
                  </a:rPr>
                  <a:t>apply the flattening algorithm to obtain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a juggling sequence if and only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a constant sequence,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contains all of the elements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667000"/>
                <a:ext cx="8686799" cy="3877985"/>
              </a:xfrm>
              <a:prstGeom prst="rect">
                <a:avLst/>
              </a:prstGeom>
              <a:blipFill rotWithShape="0">
                <a:blip r:embed="rId3"/>
                <a:stretch>
                  <a:fillRect l="-1053" t="-1258" r="-1333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990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795" y="-609600"/>
            <a:ext cx="3036409" cy="7478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?</a:t>
            </a:r>
            <a:endParaRPr lang="en-US" sz="48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838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How many ways are there to juggle?</a:t>
            </a:r>
            <a:endParaRPr lang="en-US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3276600"/>
                <a:ext cx="8686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(Consider </a:t>
                </a:r>
                <a:r>
                  <a:rPr lang="en-US" sz="2400" dirty="0">
                    <a:solidFill>
                      <a:schemeClr val="bg1"/>
                    </a:solidFill>
                  </a:rPr>
                  <a:t>the basic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-ball sequences for each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6600"/>
                <a:ext cx="8686800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05099" y="2819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Infinitely many.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099" y="4116050"/>
                <a:ext cx="8686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chemeClr val="bg1"/>
                    </a:solidFill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 smtClean="0">
                    <a:solidFill>
                      <a:schemeClr val="bg1"/>
                    </a:solidFill>
                  </a:rPr>
                  <a:t>-ball juggling sequences are there with period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4400" b="1" dirty="0" smtClean="0">
                    <a:solidFill>
                      <a:schemeClr val="bg1"/>
                    </a:solidFill>
                  </a:rPr>
                  <a:t>?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9" y="4116050"/>
                <a:ext cx="86868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2667" t="-8403" r="-4000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131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9"/>
          <p:cNvSpPr>
            <a:spLocks noChangeShapeType="1"/>
          </p:cNvSpPr>
          <p:nvPr/>
        </p:nvSpPr>
        <p:spPr bwMode="auto">
          <a:xfrm>
            <a:off x="3121270" y="4510499"/>
            <a:ext cx="114910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Line 69"/>
          <p:cNvSpPr>
            <a:spLocks noChangeShapeType="1"/>
          </p:cNvSpPr>
          <p:nvPr/>
        </p:nvSpPr>
        <p:spPr bwMode="auto">
          <a:xfrm>
            <a:off x="4903881" y="4510499"/>
            <a:ext cx="114910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52400"/>
                <a:ext cx="8686799" cy="1600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-ball juggling sequences are there of period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52400"/>
                <a:ext cx="8686799" cy="1600200"/>
              </a:xfrm>
              <a:blipFill rotWithShape="0">
                <a:blip r:embed="rId2"/>
                <a:stretch>
                  <a:fillRect l="-2458" t="-6844" r="-2388" b="-1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599" y="2057400"/>
                <a:ext cx="86867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 There is one unique sequence, namely,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057400"/>
                <a:ext cx="8686799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3124200"/>
                <a:ext cx="8686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 Starting with the sequence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22</a:t>
                </a:r>
                <a:r>
                  <a:rPr lang="en-US" sz="2400" dirty="0">
                    <a:solidFill>
                      <a:schemeClr val="bg1"/>
                    </a:solidFill>
                  </a:rPr>
                  <a:t>, we can perform site swaps to obtain two other sequences,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31</a:t>
                </a:r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40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(unique up </a:t>
                </a:r>
                <a:r>
                  <a:rPr lang="en-US" sz="2400" dirty="0">
                    <a:solidFill>
                      <a:schemeClr val="bg1"/>
                    </a:solidFill>
                  </a:rPr>
                  <a:t>to cyclic shifts).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124200"/>
                <a:ext cx="868679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53" t="-5882" r="-70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468656" y="4179789"/>
            <a:ext cx="671722" cy="664248"/>
            <a:chOff x="1917441" y="4179789"/>
            <a:chExt cx="671722" cy="664248"/>
          </a:xfrm>
        </p:grpSpPr>
        <p:sp>
          <p:nvSpPr>
            <p:cNvPr id="7" name="Freeform 6"/>
            <p:cNvSpPr/>
            <p:nvPr/>
          </p:nvSpPr>
          <p:spPr>
            <a:xfrm rot="21000000">
              <a:off x="1917441" y="4179789"/>
              <a:ext cx="671722" cy="664248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6549" y="4281081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2  2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51267" y="4179788"/>
            <a:ext cx="671722" cy="664248"/>
            <a:chOff x="2985742" y="4179788"/>
            <a:chExt cx="671722" cy="664248"/>
          </a:xfrm>
        </p:grpSpPr>
        <p:sp>
          <p:nvSpPr>
            <p:cNvPr id="9" name="Freeform 8"/>
            <p:cNvSpPr/>
            <p:nvPr/>
          </p:nvSpPr>
          <p:spPr>
            <a:xfrm rot="21000000">
              <a:off x="2985742" y="4179788"/>
              <a:ext cx="671722" cy="664248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4849" y="4281081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3  1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33878" y="4178375"/>
            <a:ext cx="671722" cy="664248"/>
            <a:chOff x="4054042" y="4179789"/>
            <a:chExt cx="671722" cy="664248"/>
          </a:xfrm>
        </p:grpSpPr>
        <p:sp>
          <p:nvSpPr>
            <p:cNvPr id="11" name="Freeform 10"/>
            <p:cNvSpPr/>
            <p:nvPr/>
          </p:nvSpPr>
          <p:spPr>
            <a:xfrm rot="21000000">
              <a:off x="4054042" y="4179789"/>
              <a:ext cx="671722" cy="664248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3149" y="4281081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4  0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99" y="5330952"/>
                <a:ext cx="8686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Starting with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333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and performing site swaps, we (eventually) obtain 13 sequences (unique up to cyclic shifts).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5330952"/>
                <a:ext cx="8686799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053" t="-5882" r="-421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100543" y="2106275"/>
            <a:ext cx="671722" cy="664248"/>
            <a:chOff x="7100543" y="2106275"/>
            <a:chExt cx="671722" cy="664248"/>
          </a:xfrm>
        </p:grpSpPr>
        <p:sp>
          <p:nvSpPr>
            <p:cNvPr id="14" name="Freeform 13"/>
            <p:cNvSpPr/>
            <p:nvPr/>
          </p:nvSpPr>
          <p:spPr>
            <a:xfrm rot="21000000">
              <a:off x="7100543" y="2106275"/>
              <a:ext cx="671722" cy="664248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6325" y="2207567"/>
              <a:ext cx="34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078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" grpId="0"/>
      <p:bldP spid="5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 69"/>
          <p:cNvSpPr>
            <a:spLocks noChangeShapeType="1"/>
          </p:cNvSpPr>
          <p:nvPr/>
        </p:nvSpPr>
        <p:spPr bwMode="auto">
          <a:xfrm>
            <a:off x="3314341" y="4800600"/>
            <a:ext cx="91715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5" name="Line 69"/>
          <p:cNvSpPr>
            <a:spLocks noChangeShapeType="1"/>
          </p:cNvSpPr>
          <p:nvPr/>
        </p:nvSpPr>
        <p:spPr bwMode="auto">
          <a:xfrm>
            <a:off x="4982188" y="4800600"/>
            <a:ext cx="91715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3" name="Line 69"/>
          <p:cNvSpPr>
            <a:spLocks noChangeShapeType="1"/>
          </p:cNvSpPr>
          <p:nvPr/>
        </p:nvSpPr>
        <p:spPr bwMode="auto">
          <a:xfrm>
            <a:off x="1631751" y="4800600"/>
            <a:ext cx="92135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3" name="Line 69"/>
          <p:cNvSpPr>
            <a:spLocks noChangeShapeType="1"/>
          </p:cNvSpPr>
          <p:nvPr/>
        </p:nvSpPr>
        <p:spPr bwMode="auto">
          <a:xfrm flipH="1">
            <a:off x="6327422" y="3976249"/>
            <a:ext cx="47301" cy="45980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2" name="Line 69"/>
          <p:cNvSpPr>
            <a:spLocks noChangeShapeType="1"/>
          </p:cNvSpPr>
          <p:nvPr/>
        </p:nvSpPr>
        <p:spPr bwMode="auto">
          <a:xfrm flipH="1" flipV="1">
            <a:off x="5596072" y="3379029"/>
            <a:ext cx="493258" cy="12673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1" name="Line 69"/>
          <p:cNvSpPr>
            <a:spLocks noChangeShapeType="1"/>
          </p:cNvSpPr>
          <p:nvPr/>
        </p:nvSpPr>
        <p:spPr bwMode="auto">
          <a:xfrm flipH="1" flipV="1">
            <a:off x="4812592" y="2670711"/>
            <a:ext cx="224725" cy="30988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0" name="Line 69"/>
          <p:cNvSpPr>
            <a:spLocks noChangeShapeType="1"/>
          </p:cNvSpPr>
          <p:nvPr/>
        </p:nvSpPr>
        <p:spPr bwMode="auto">
          <a:xfrm flipV="1">
            <a:off x="4564073" y="3389026"/>
            <a:ext cx="303300" cy="693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9" name="Line 69"/>
          <p:cNvSpPr>
            <a:spLocks noChangeShapeType="1"/>
          </p:cNvSpPr>
          <p:nvPr/>
        </p:nvSpPr>
        <p:spPr bwMode="auto">
          <a:xfrm flipV="1">
            <a:off x="3454719" y="3642398"/>
            <a:ext cx="386659" cy="61754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8" name="Line 69"/>
          <p:cNvSpPr>
            <a:spLocks noChangeShapeType="1"/>
          </p:cNvSpPr>
          <p:nvPr/>
        </p:nvSpPr>
        <p:spPr bwMode="auto">
          <a:xfrm>
            <a:off x="3388732" y="3999793"/>
            <a:ext cx="917112" cy="603541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6" name="Line 69"/>
          <p:cNvSpPr>
            <a:spLocks noChangeShapeType="1"/>
          </p:cNvSpPr>
          <p:nvPr/>
        </p:nvSpPr>
        <p:spPr bwMode="auto">
          <a:xfrm>
            <a:off x="6591013" y="2628393"/>
            <a:ext cx="1086467" cy="78186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7" name="Line 69"/>
          <p:cNvSpPr>
            <a:spLocks noChangeShapeType="1"/>
          </p:cNvSpPr>
          <p:nvPr/>
        </p:nvSpPr>
        <p:spPr bwMode="auto">
          <a:xfrm flipV="1">
            <a:off x="6608889" y="3763497"/>
            <a:ext cx="1068591" cy="83400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6" name="Line 69"/>
          <p:cNvSpPr>
            <a:spLocks noChangeShapeType="1"/>
          </p:cNvSpPr>
          <p:nvPr/>
        </p:nvSpPr>
        <p:spPr bwMode="auto">
          <a:xfrm>
            <a:off x="1631751" y="2384425"/>
            <a:ext cx="92135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Line 69"/>
          <p:cNvSpPr>
            <a:spLocks noChangeShapeType="1"/>
          </p:cNvSpPr>
          <p:nvPr/>
        </p:nvSpPr>
        <p:spPr bwMode="auto">
          <a:xfrm>
            <a:off x="3314341" y="2384425"/>
            <a:ext cx="91715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2" name="Line 69"/>
          <p:cNvSpPr>
            <a:spLocks noChangeShapeType="1"/>
          </p:cNvSpPr>
          <p:nvPr/>
        </p:nvSpPr>
        <p:spPr bwMode="auto">
          <a:xfrm>
            <a:off x="4982188" y="2384425"/>
            <a:ext cx="91715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52400"/>
                <a:ext cx="8686799" cy="1600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-ball juggling sequences are there of period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52400"/>
                <a:ext cx="8686799" cy="1600200"/>
              </a:xfrm>
              <a:blipFill rotWithShape="0">
                <a:blip r:embed="rId2"/>
                <a:stretch>
                  <a:fillRect l="-2458" t="-6844" r="-2388" b="-1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99" y="5330952"/>
                <a:ext cx="8686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Starting with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333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and performing site swaps, we (eventually) obtain 13 sequences (unique up to cyclic shifts).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5330952"/>
                <a:ext cx="86867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53" t="-5882" r="-421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90575" y="4397898"/>
            <a:ext cx="761231" cy="775501"/>
            <a:chOff x="1567535" y="5453058"/>
            <a:chExt cx="942080" cy="959739"/>
          </a:xfrm>
        </p:grpSpPr>
        <p:sp>
          <p:nvSpPr>
            <p:cNvPr id="32" name="Freeform 31"/>
            <p:cNvSpPr/>
            <p:nvPr/>
          </p:nvSpPr>
          <p:spPr>
            <a:xfrm rot="18300000">
              <a:off x="1562235" y="5465417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962288" y="5453058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180044" y="5881020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1748258" y="5881020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62507" y="4393598"/>
            <a:ext cx="761232" cy="784097"/>
            <a:chOff x="1782263" y="4017876"/>
            <a:chExt cx="942080" cy="970377"/>
          </a:xfrm>
        </p:grpSpPr>
        <p:sp>
          <p:nvSpPr>
            <p:cNvPr id="37" name="Freeform 36"/>
            <p:cNvSpPr/>
            <p:nvPr/>
          </p:nvSpPr>
          <p:spPr>
            <a:xfrm rot="18300000">
              <a:off x="1776963" y="4040874"/>
              <a:ext cx="952679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2170329" y="4017876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2388085" y="4445838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956299" y="4445838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21762" y="3382495"/>
            <a:ext cx="761232" cy="776493"/>
            <a:chOff x="3289466" y="3966249"/>
            <a:chExt cx="942080" cy="960966"/>
          </a:xfrm>
        </p:grpSpPr>
        <p:sp>
          <p:nvSpPr>
            <p:cNvPr id="42" name="Freeform 41"/>
            <p:cNvSpPr/>
            <p:nvPr/>
          </p:nvSpPr>
          <p:spPr>
            <a:xfrm rot="18300000">
              <a:off x="3284166" y="3979835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651668" y="3966249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869424" y="4394211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3437638" y="4394211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0157" y="4396131"/>
            <a:ext cx="769798" cy="774753"/>
            <a:chOff x="2358967" y="2759363"/>
            <a:chExt cx="952681" cy="958812"/>
          </a:xfrm>
        </p:grpSpPr>
        <p:sp>
          <p:nvSpPr>
            <p:cNvPr id="47" name="Freeform 46"/>
            <p:cNvSpPr/>
            <p:nvPr/>
          </p:nvSpPr>
          <p:spPr>
            <a:xfrm rot="1920912">
              <a:off x="2358967" y="2776096"/>
              <a:ext cx="952681" cy="942079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745825" y="2759363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2963581" y="3187325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2531795" y="3187325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06372" y="4391398"/>
            <a:ext cx="761232" cy="788501"/>
            <a:chOff x="3369676" y="1854980"/>
            <a:chExt cx="942080" cy="975828"/>
          </a:xfrm>
        </p:grpSpPr>
        <p:sp>
          <p:nvSpPr>
            <p:cNvPr id="52" name="Freeform 51"/>
            <p:cNvSpPr/>
            <p:nvPr/>
          </p:nvSpPr>
          <p:spPr>
            <a:xfrm rot="18300000">
              <a:off x="3364376" y="1883428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3757388" y="1854980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3975144" y="2282942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543358" y="2282942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63666" y="3219505"/>
            <a:ext cx="769797" cy="774057"/>
            <a:chOff x="4364694" y="2978232"/>
            <a:chExt cx="952679" cy="957952"/>
          </a:xfrm>
        </p:grpSpPr>
        <p:sp>
          <p:nvSpPr>
            <p:cNvPr id="57" name="Freeform 56"/>
            <p:cNvSpPr/>
            <p:nvPr/>
          </p:nvSpPr>
          <p:spPr>
            <a:xfrm rot="2235003">
              <a:off x="4364694" y="2994103"/>
              <a:ext cx="952679" cy="942081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4749649" y="2978232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4967405" y="3406194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4535619" y="3406194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70133" y="3167415"/>
            <a:ext cx="769797" cy="781182"/>
            <a:chOff x="4590501" y="1058504"/>
            <a:chExt cx="952680" cy="966770"/>
          </a:xfrm>
        </p:grpSpPr>
        <p:sp>
          <p:nvSpPr>
            <p:cNvPr id="62" name="Freeform 61"/>
            <p:cNvSpPr/>
            <p:nvPr/>
          </p:nvSpPr>
          <p:spPr>
            <a:xfrm rot="2384950">
              <a:off x="4590501" y="1083194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4985323" y="1058504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5203079" y="1486466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4771293" y="1486466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06372" y="1984153"/>
            <a:ext cx="761233" cy="785634"/>
            <a:chOff x="5869742" y="1835831"/>
            <a:chExt cx="942080" cy="972279"/>
          </a:xfrm>
        </p:grpSpPr>
        <p:sp>
          <p:nvSpPr>
            <p:cNvPr id="67" name="Freeform 66"/>
            <p:cNvSpPr/>
            <p:nvPr/>
          </p:nvSpPr>
          <p:spPr>
            <a:xfrm rot="18300000">
              <a:off x="5864442" y="1860730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6252903" y="1835831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6470659" y="2263793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6038873" y="2263793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49467" y="2863193"/>
            <a:ext cx="769798" cy="779210"/>
            <a:chOff x="5720867" y="3361233"/>
            <a:chExt cx="952681" cy="964328"/>
          </a:xfrm>
        </p:grpSpPr>
        <p:sp>
          <p:nvSpPr>
            <p:cNvPr id="72" name="Freeform 71"/>
            <p:cNvSpPr/>
            <p:nvPr/>
          </p:nvSpPr>
          <p:spPr>
            <a:xfrm rot="2406630">
              <a:off x="5720867" y="3383482"/>
              <a:ext cx="952681" cy="942079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6117470" y="3361233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6335226" y="3789195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5903440" y="3789195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35775" y="3159955"/>
            <a:ext cx="761232" cy="784863"/>
            <a:chOff x="4827319" y="4712124"/>
            <a:chExt cx="942080" cy="971325"/>
          </a:xfrm>
        </p:grpSpPr>
        <p:sp>
          <p:nvSpPr>
            <p:cNvPr id="77" name="Freeform 76"/>
            <p:cNvSpPr/>
            <p:nvPr/>
          </p:nvSpPr>
          <p:spPr>
            <a:xfrm rot="18300000">
              <a:off x="4822019" y="4736069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5208549" y="4712124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5426305" y="5140086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>
              <a:off x="4994519" y="5140086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33010" y="1992072"/>
            <a:ext cx="761232" cy="769798"/>
            <a:chOff x="7026673" y="2653193"/>
            <a:chExt cx="942079" cy="952681"/>
          </a:xfrm>
        </p:grpSpPr>
        <p:sp>
          <p:nvSpPr>
            <p:cNvPr id="82" name="Freeform 81"/>
            <p:cNvSpPr/>
            <p:nvPr/>
          </p:nvSpPr>
          <p:spPr>
            <a:xfrm rot="18300000">
              <a:off x="7021372" y="2658494"/>
              <a:ext cx="952681" cy="942079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7412566" y="2660612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7630322" y="3088574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7198536" y="3088574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59651" y="1985624"/>
            <a:ext cx="761232" cy="782689"/>
            <a:chOff x="7463298" y="4054376"/>
            <a:chExt cx="942080" cy="968635"/>
          </a:xfrm>
        </p:grpSpPr>
        <p:sp>
          <p:nvSpPr>
            <p:cNvPr id="87" name="Freeform 86"/>
            <p:cNvSpPr/>
            <p:nvPr/>
          </p:nvSpPr>
          <p:spPr>
            <a:xfrm rot="18300000">
              <a:off x="7457998" y="4075631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7851972" y="4054376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8069728" y="4482338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9"/>
            <p:cNvSpPr txBox="1">
              <a:spLocks noChangeArrowheads="1"/>
            </p:cNvSpPr>
            <p:nvPr/>
          </p:nvSpPr>
          <p:spPr bwMode="auto">
            <a:xfrm>
              <a:off x="7637942" y="4482338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90574" y="1990970"/>
            <a:ext cx="761232" cy="772000"/>
            <a:chOff x="7661323" y="5424179"/>
            <a:chExt cx="942080" cy="955406"/>
          </a:xfrm>
        </p:grpSpPr>
        <p:sp>
          <p:nvSpPr>
            <p:cNvPr id="92" name="Freeform 91"/>
            <p:cNvSpPr/>
            <p:nvPr/>
          </p:nvSpPr>
          <p:spPr>
            <a:xfrm rot="18322475">
              <a:off x="7656023" y="5432205"/>
              <a:ext cx="952680" cy="942080"/>
            </a:xfrm>
            <a:custGeom>
              <a:avLst/>
              <a:gdLst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  <a:gd name="connsiteX7" fmla="*/ 377367 w 952680"/>
                <a:gd name="connsiteY7" fmla="*/ 174683 h 942080"/>
                <a:gd name="connsiteX8" fmla="*/ 575310 w 952680"/>
                <a:gd name="connsiteY8" fmla="*/ 17468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8" fmla="*/ 468807 w 952680"/>
                <a:gd name="connsiteY8" fmla="*/ 266123 h 942080"/>
                <a:gd name="connsiteX0" fmla="*/ 575310 w 952680"/>
                <a:gd name="connsiteY0" fmla="*/ 174683 h 942080"/>
                <a:gd name="connsiteX1" fmla="*/ 575310 w 952680"/>
                <a:gd name="connsiteY1" fmla="*/ 0 h 942080"/>
                <a:gd name="connsiteX2" fmla="*/ 661753 w 952680"/>
                <a:gd name="connsiteY2" fmla="*/ 26833 h 942080"/>
                <a:gd name="connsiteX3" fmla="*/ 952680 w 952680"/>
                <a:gd name="connsiteY3" fmla="*/ 465740 h 942080"/>
                <a:gd name="connsiteX4" fmla="*/ 476340 w 952680"/>
                <a:gd name="connsiteY4" fmla="*/ 942080 h 942080"/>
                <a:gd name="connsiteX5" fmla="*/ 0 w 952680"/>
                <a:gd name="connsiteY5" fmla="*/ 465740 h 942080"/>
                <a:gd name="connsiteX6" fmla="*/ 290927 w 952680"/>
                <a:gd name="connsiteY6" fmla="*/ 26833 h 942080"/>
                <a:gd name="connsiteX7" fmla="*/ 377367 w 952680"/>
                <a:gd name="connsiteY7" fmla="*/ 1 h 942080"/>
                <a:gd name="connsiteX0" fmla="*/ 575310 w 952680"/>
                <a:gd name="connsiteY0" fmla="*/ 0 h 942080"/>
                <a:gd name="connsiteX1" fmla="*/ 661753 w 952680"/>
                <a:gd name="connsiteY1" fmla="*/ 26833 h 942080"/>
                <a:gd name="connsiteX2" fmla="*/ 952680 w 952680"/>
                <a:gd name="connsiteY2" fmla="*/ 465740 h 942080"/>
                <a:gd name="connsiteX3" fmla="*/ 476340 w 952680"/>
                <a:gd name="connsiteY3" fmla="*/ 942080 h 942080"/>
                <a:gd name="connsiteX4" fmla="*/ 0 w 952680"/>
                <a:gd name="connsiteY4" fmla="*/ 465740 h 942080"/>
                <a:gd name="connsiteX5" fmla="*/ 290927 w 952680"/>
                <a:gd name="connsiteY5" fmla="*/ 26833 h 942080"/>
                <a:gd name="connsiteX6" fmla="*/ 377367 w 952680"/>
                <a:gd name="connsiteY6" fmla="*/ 1 h 9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80" h="942080">
                  <a:moveTo>
                    <a:pt x="575310" y="0"/>
                  </a:moveTo>
                  <a:lnTo>
                    <a:pt x="661753" y="26833"/>
                  </a:lnTo>
                  <a:cubicBezTo>
                    <a:pt x="832719" y="99146"/>
                    <a:pt x="952680" y="268434"/>
                    <a:pt x="952680" y="465740"/>
                  </a:cubicBezTo>
                  <a:cubicBezTo>
                    <a:pt x="952680" y="728815"/>
                    <a:pt x="739415" y="942080"/>
                    <a:pt x="476340" y="942080"/>
                  </a:cubicBezTo>
                  <a:cubicBezTo>
                    <a:pt x="213265" y="942080"/>
                    <a:pt x="0" y="728815"/>
                    <a:pt x="0" y="465740"/>
                  </a:cubicBezTo>
                  <a:cubicBezTo>
                    <a:pt x="0" y="268434"/>
                    <a:pt x="119962" y="99146"/>
                    <a:pt x="290927" y="26833"/>
                  </a:cubicBezTo>
                  <a:lnTo>
                    <a:pt x="377367" y="1"/>
                  </a:lnTo>
                </a:path>
              </a:pathLst>
            </a:custGeom>
            <a:solidFill>
              <a:schemeClr val="tx1"/>
            </a:solidFill>
            <a:ln w="28575" cap="rnd">
              <a:solidFill>
                <a:schemeClr val="bg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8047474" y="5424179"/>
              <a:ext cx="1554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10"/>
            <p:cNvSpPr txBox="1">
              <a:spLocks noChangeArrowheads="1"/>
            </p:cNvSpPr>
            <p:nvPr/>
          </p:nvSpPr>
          <p:spPr bwMode="auto">
            <a:xfrm>
              <a:off x="8265230" y="5852141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7833444" y="5852141"/>
              <a:ext cx="15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Line 69"/>
          <p:cNvSpPr>
            <a:spLocks noChangeShapeType="1"/>
          </p:cNvSpPr>
          <p:nvPr/>
        </p:nvSpPr>
        <p:spPr bwMode="auto">
          <a:xfrm flipH="1" flipV="1">
            <a:off x="3275251" y="1842306"/>
            <a:ext cx="2958420" cy="1449382"/>
          </a:xfrm>
          <a:custGeom>
            <a:avLst/>
            <a:gdLst>
              <a:gd name="connsiteX0" fmla="*/ 0 w 1167720"/>
              <a:gd name="connsiteY0" fmla="*/ 0 h 334611"/>
              <a:gd name="connsiteX1" fmla="*/ 1167720 w 1167720"/>
              <a:gd name="connsiteY1" fmla="*/ 334611 h 334611"/>
              <a:gd name="connsiteX0" fmla="*/ 0 w 1021670"/>
              <a:gd name="connsiteY0" fmla="*/ 0 h 690211"/>
              <a:gd name="connsiteX1" fmla="*/ 1021670 w 1021670"/>
              <a:gd name="connsiteY1" fmla="*/ 690211 h 690211"/>
              <a:gd name="connsiteX0" fmla="*/ 0 w 2913970"/>
              <a:gd name="connsiteY0" fmla="*/ 0 h 1141061"/>
              <a:gd name="connsiteX1" fmla="*/ 2913970 w 2913970"/>
              <a:gd name="connsiteY1" fmla="*/ 1141061 h 1141061"/>
              <a:gd name="connsiteX0" fmla="*/ 0 w 2913970"/>
              <a:gd name="connsiteY0" fmla="*/ 0 h 1271110"/>
              <a:gd name="connsiteX1" fmla="*/ 2913970 w 2913970"/>
              <a:gd name="connsiteY1" fmla="*/ 1141061 h 1271110"/>
              <a:gd name="connsiteX0" fmla="*/ 0 w 2913970"/>
              <a:gd name="connsiteY0" fmla="*/ 0 h 1455567"/>
              <a:gd name="connsiteX1" fmla="*/ 2913970 w 2913970"/>
              <a:gd name="connsiteY1" fmla="*/ 1141061 h 1455567"/>
              <a:gd name="connsiteX0" fmla="*/ 0 w 2952070"/>
              <a:gd name="connsiteY0" fmla="*/ 0 h 1437073"/>
              <a:gd name="connsiteX1" fmla="*/ 2952070 w 2952070"/>
              <a:gd name="connsiteY1" fmla="*/ 1115661 h 1437073"/>
              <a:gd name="connsiteX0" fmla="*/ 0 w 2952070"/>
              <a:gd name="connsiteY0" fmla="*/ 0 h 1453871"/>
              <a:gd name="connsiteX1" fmla="*/ 2952070 w 2952070"/>
              <a:gd name="connsiteY1" fmla="*/ 1115661 h 1453871"/>
              <a:gd name="connsiteX0" fmla="*/ 0 w 2958420"/>
              <a:gd name="connsiteY0" fmla="*/ 0 h 1449382"/>
              <a:gd name="connsiteX1" fmla="*/ 2958420 w 2958420"/>
              <a:gd name="connsiteY1" fmla="*/ 1109311 h 14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8420" h="1449382">
                <a:moveTo>
                  <a:pt x="0" y="0"/>
                </a:moveTo>
                <a:cubicBezTo>
                  <a:pt x="1094090" y="1629187"/>
                  <a:pt x="1794480" y="1702624"/>
                  <a:pt x="2958420" y="1109311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5722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3" grpId="0" animBg="1"/>
      <p:bldP spid="123" grpId="0" animBg="1"/>
      <p:bldP spid="122" grpId="0" animBg="1"/>
      <p:bldP spid="121" grpId="0" animBg="1"/>
      <p:bldP spid="120" grpId="0" animBg="1"/>
      <p:bldP spid="119" grpId="0" animBg="1"/>
      <p:bldP spid="118" grpId="0" animBg="1"/>
      <p:bldP spid="116" grpId="0" animBg="1"/>
      <p:bldP spid="117" grpId="0" animBg="1"/>
      <p:bldP spid="96" grpId="0" animBg="1"/>
      <p:bldP spid="19" grpId="0" animBg="1"/>
      <p:bldP spid="11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871484" y="990600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91482" y="2164137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02456" y="216414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3430" y="216414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24404" y="216414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35378" y="216414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46352" y="216414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57326" y="216414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68300" y="216414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79275" y="216414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2509" y="23120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9212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3590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7688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2971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3370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196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2171" y="231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5111" y="231207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∙∙∙</a:t>
            </a:r>
          </a:p>
        </p:txBody>
      </p:sp>
      <p:sp>
        <p:nvSpPr>
          <p:cNvPr id="26" name="Freeform 25"/>
          <p:cNvSpPr/>
          <p:nvPr/>
        </p:nvSpPr>
        <p:spPr>
          <a:xfrm>
            <a:off x="2699032" y="990600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29131" y="990600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485760" y="995902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13308" y="995902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143407" y="995902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098781" y="993331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926329" y="993331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756428" y="993331"/>
            <a:ext cx="180501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30309" y="629260"/>
            <a:ext cx="1965595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3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027" y="330080"/>
            <a:ext cx="305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Basic 3-ball Pattern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5027" y="3276600"/>
            <a:ext cx="305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Basic 4-ball Pattern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7355" y="1550783"/>
            <a:ext cx="2384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Balls land in the </a:t>
            </a:r>
            <a:r>
              <a:rPr lang="en-US" sz="2300" b="1" dirty="0" smtClean="0">
                <a:solidFill>
                  <a:schemeClr val="accent1"/>
                </a:solidFill>
              </a:rPr>
              <a:t>opposite</a:t>
            </a:r>
            <a:r>
              <a:rPr lang="en-US" sz="2300" dirty="0" smtClean="0">
                <a:solidFill>
                  <a:schemeClr val="accent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hand from which they were thrown.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754901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61959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91482" y="5590215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402456" y="5590218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013430" y="5590218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624404" y="5590218"/>
            <a:ext cx="125950" cy="125950"/>
          </a:xfrm>
          <a:prstGeom prst="ellipse">
            <a:avLst/>
          </a:prstGeom>
          <a:solidFill>
            <a:srgbClr val="99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235378" y="5590218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46352" y="5590218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457326" y="5590218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068300" y="5590218"/>
            <a:ext cx="125950" cy="125950"/>
          </a:xfrm>
          <a:prstGeom prst="ellipse">
            <a:avLst/>
          </a:prstGeom>
          <a:solidFill>
            <a:srgbClr val="99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679275" y="5590218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12509" y="57381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9212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3590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9900FF"/>
                </a:solidFill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27688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52971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43370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61196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9900FF"/>
                </a:solidFill>
              </a:rPr>
              <a:t>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72171" y="5738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chemeClr val="accent4"/>
                </a:solidFill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05111" y="573815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</a:rPr>
              <a:t>∙∙∙</a:t>
            </a:r>
          </a:p>
        </p:txBody>
      </p:sp>
      <p:sp>
        <p:nvSpPr>
          <p:cNvPr id="67" name="Freeform 66"/>
          <p:cNvSpPr/>
          <p:nvPr/>
        </p:nvSpPr>
        <p:spPr>
          <a:xfrm>
            <a:off x="3310655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466853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915549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084756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533452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689507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rgbClr val="99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5138203" y="3981450"/>
            <a:ext cx="2419291" cy="1645920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rgbClr val="99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830181" y="3799820"/>
            <a:ext cx="2368966" cy="19546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9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0280" y="263097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13524" y="263097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19718" y="263097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R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34125" y="263097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4"/>
                </a:solidFill>
              </a:rPr>
              <a:t>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63905" y="263097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83106" y="263097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29045" y="263097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R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48495" y="263097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67353" y="263097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R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7404" y="605498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10648" y="605498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16842" y="605498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R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31249" y="605498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</a:rPr>
              <a:t>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61029" y="605498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80230" y="6054983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</a:rPr>
              <a:t>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26169" y="605498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45619" y="605498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R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64477" y="6054983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/>
                </a:solidFill>
              </a:rPr>
              <a:t>R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04269" y="562602"/>
            <a:ext cx="1970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All throws are </a:t>
            </a:r>
            <a:r>
              <a:rPr lang="en-US" sz="2300" b="1" dirty="0" smtClean="0">
                <a:solidFill>
                  <a:schemeClr val="accent1"/>
                </a:solidFill>
              </a:rPr>
              <a:t>3-throws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97354" y="4836162"/>
            <a:ext cx="2384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Balls land in the </a:t>
            </a:r>
            <a:r>
              <a:rPr lang="en-US" sz="2300" b="1" dirty="0" smtClean="0">
                <a:solidFill>
                  <a:schemeClr val="accent1"/>
                </a:solidFill>
              </a:rPr>
              <a:t>same </a:t>
            </a:r>
            <a:r>
              <a:rPr lang="en-US" sz="2300" dirty="0" smtClean="0">
                <a:solidFill>
                  <a:schemeClr val="bg1"/>
                </a:solidFill>
              </a:rPr>
              <a:t>hand from which they were thrown.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04268" y="3847981"/>
            <a:ext cx="1970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All throws are </a:t>
            </a:r>
            <a:r>
              <a:rPr lang="en-US" sz="2300" b="1" dirty="0" smtClean="0">
                <a:solidFill>
                  <a:schemeClr val="accent1"/>
                </a:solidFill>
              </a:rPr>
              <a:t>4-throws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2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6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7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 better way to count juggling sequences?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05000"/>
            <a:ext cx="8686799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Suppose we have a large number of each of the following </a:t>
            </a:r>
            <a:r>
              <a:rPr lang="en-US" sz="2400" b="1" dirty="0" smtClean="0">
                <a:solidFill>
                  <a:schemeClr val="accent1"/>
                </a:solidFill>
              </a:rPr>
              <a:t>juggling cards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95602" y="2818009"/>
            <a:ext cx="614361" cy="1982591"/>
            <a:chOff x="2895602" y="2589409"/>
            <a:chExt cx="614361" cy="1982591"/>
          </a:xfrm>
        </p:grpSpPr>
        <p:sp>
          <p:nvSpPr>
            <p:cNvPr id="52" name="Rectangle 51"/>
            <p:cNvSpPr/>
            <p:nvPr/>
          </p:nvSpPr>
          <p:spPr>
            <a:xfrm>
              <a:off x="2900363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623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8956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956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5602" y="38100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28956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00" y="2818009"/>
            <a:ext cx="609602" cy="1982591"/>
            <a:chOff x="3810000" y="2589409"/>
            <a:chExt cx="609602" cy="1982591"/>
          </a:xfrm>
        </p:grpSpPr>
        <p:sp>
          <p:nvSpPr>
            <p:cNvPr id="53" name="Rectangle 52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24400" y="2818009"/>
            <a:ext cx="611981" cy="1982591"/>
            <a:chOff x="4724400" y="2589409"/>
            <a:chExt cx="611981" cy="1982591"/>
          </a:xfrm>
        </p:grpSpPr>
        <p:sp>
          <p:nvSpPr>
            <p:cNvPr id="54" name="Rectangle 53"/>
            <p:cNvSpPr/>
            <p:nvPr/>
          </p:nvSpPr>
          <p:spPr>
            <a:xfrm>
              <a:off x="4726781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24401" y="3352800"/>
              <a:ext cx="304798" cy="914400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5029199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991100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24400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 flipH="1">
              <a:off x="4729162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24400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43561" y="2818009"/>
            <a:ext cx="614361" cy="1982591"/>
            <a:chOff x="5643561" y="2589409"/>
            <a:chExt cx="614361" cy="1982591"/>
          </a:xfrm>
        </p:grpSpPr>
        <p:sp>
          <p:nvSpPr>
            <p:cNvPr id="55" name="Rectangle 54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599" y="5265003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These cards can be used to construct all juggling sequences that are juggled with at most three balls.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6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9198" y="1354671"/>
            <a:ext cx="8542785" cy="1787591"/>
            <a:chOff x="1049198" y="969206"/>
            <a:chExt cx="8542785" cy="1787591"/>
          </a:xfrm>
        </p:grpSpPr>
        <p:sp>
          <p:nvSpPr>
            <p:cNvPr id="3" name="Freeform 2"/>
            <p:cNvSpPr/>
            <p:nvPr/>
          </p:nvSpPr>
          <p:spPr>
            <a:xfrm>
              <a:off x="2898452" y="973657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3500544" y="973654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724234" y="973655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22586" y="973657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135857" y="1892884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950391" y="1888057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787423" y="1892884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557892" y="972636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59618" y="969206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818450" y="2147194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437569" y="2147197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046581" y="2147197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664278" y="2147197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267843" y="2147197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77443" y="2147197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493124" y="2147197"/>
              <a:ext cx="125950" cy="12595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096643" y="2147197"/>
              <a:ext cx="125950" cy="12595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706243" y="2147197"/>
              <a:ext cx="125950" cy="125950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17353" y="22951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1462" y="229513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22450" y="22951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6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9159" y="229513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2724" y="229513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4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78005" y="229513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6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62324" y="2295132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6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81524" y="229513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1"/>
                  </a:solidFill>
                  <a:latin typeface="Arial" charset="0"/>
                </a:rPr>
                <a:t>4</a:t>
              </a:r>
              <a:endParaRPr lang="en-US" sz="2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91125" y="2295132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chemeClr val="accent4"/>
                  </a:solidFill>
                  <a:latin typeface="Arial" charset="0"/>
                </a:rPr>
                <a:t>1</a:t>
              </a:r>
              <a:endParaRPr lang="en-US" sz="2400" dirty="0">
                <a:solidFill>
                  <a:schemeClr val="accent4"/>
                </a:solidFill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20056" y="2295130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65242" y="981988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049198" y="981988"/>
              <a:ext cx="2432365" cy="11912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292401" y="1923410"/>
              <a:ext cx="588377" cy="276825"/>
            </a:xfrm>
            <a:custGeom>
              <a:avLst/>
              <a:gdLst>
                <a:gd name="connsiteX0" fmla="*/ 0 w 1451272"/>
                <a:gd name="connsiteY0" fmla="*/ 616466 h 616466"/>
                <a:gd name="connsiteX1" fmla="*/ 1341120 w 1451272"/>
                <a:gd name="connsiteY1" fmla="*/ 44966 h 616466"/>
                <a:gd name="connsiteX2" fmla="*/ 1371600 w 1451272"/>
                <a:gd name="connsiteY2" fmla="*/ 37346 h 616466"/>
                <a:gd name="connsiteX0" fmla="*/ 0 w 1341120"/>
                <a:gd name="connsiteY0" fmla="*/ 571500 h 571500"/>
                <a:gd name="connsiteX1" fmla="*/ 1341120 w 1341120"/>
                <a:gd name="connsiteY1" fmla="*/ 0 h 57150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600200"/>
                <a:gd name="connsiteY0" fmla="*/ 662940 h 662940"/>
                <a:gd name="connsiteX1" fmla="*/ 1600200 w 1600200"/>
                <a:gd name="connsiteY1" fmla="*/ 0 h 662940"/>
                <a:gd name="connsiteX0" fmla="*/ 0 w 1287780"/>
                <a:gd name="connsiteY0" fmla="*/ 252239 h 252661"/>
                <a:gd name="connsiteX1" fmla="*/ 1287780 w 1287780"/>
                <a:gd name="connsiteY1" fmla="*/ 214139 h 252661"/>
                <a:gd name="connsiteX0" fmla="*/ 0 w 1287780"/>
                <a:gd name="connsiteY0" fmla="*/ 496462 h 496462"/>
                <a:gd name="connsiteX1" fmla="*/ 1287780 w 1287780"/>
                <a:gd name="connsiteY1" fmla="*/ 458362 h 496462"/>
                <a:gd name="connsiteX0" fmla="*/ 0 w 1287780"/>
                <a:gd name="connsiteY0" fmla="*/ 477458 h 477458"/>
                <a:gd name="connsiteX1" fmla="*/ 1287780 w 1287780"/>
                <a:gd name="connsiteY1" fmla="*/ 477019 h 477458"/>
                <a:gd name="connsiteX0" fmla="*/ 0 w 1287780"/>
                <a:gd name="connsiteY0" fmla="*/ 568073 h 568073"/>
                <a:gd name="connsiteX1" fmla="*/ 1287780 w 1287780"/>
                <a:gd name="connsiteY1" fmla="*/ 567634 h 568073"/>
                <a:gd name="connsiteX0" fmla="*/ 0 w 1287780"/>
                <a:gd name="connsiteY0" fmla="*/ 602172 h 602172"/>
                <a:gd name="connsiteX1" fmla="*/ 1287780 w 1287780"/>
                <a:gd name="connsiteY1" fmla="*/ 601733 h 602172"/>
                <a:gd name="connsiteX0" fmla="*/ 0 w 1287780"/>
                <a:gd name="connsiteY0" fmla="*/ 554317 h 554317"/>
                <a:gd name="connsiteX1" fmla="*/ 1287780 w 1287780"/>
                <a:gd name="connsiteY1" fmla="*/ 553878 h 5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7780" h="554317">
                  <a:moveTo>
                    <a:pt x="0" y="554317"/>
                  </a:moveTo>
                  <a:cubicBezTo>
                    <a:pt x="326787" y="-189625"/>
                    <a:pt x="969249" y="-179757"/>
                    <a:pt x="1287780" y="553878"/>
                  </a:cubicBezTo>
                </a:path>
              </a:pathLst>
            </a:custGeom>
            <a:ln w="34925">
              <a:solidFill>
                <a:schemeClr val="accent4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205065" y="2295129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Arial" charset="0"/>
                </a:rPr>
                <a:t>∙∙∙</a:t>
              </a:r>
            </a:p>
          </p:txBody>
        </p:sp>
      </p:grpSp>
      <p:sp>
        <p:nvSpPr>
          <p:cNvPr id="145" name="Rectangle 144"/>
          <p:cNvSpPr/>
          <p:nvPr/>
        </p:nvSpPr>
        <p:spPr bwMode="auto">
          <a:xfrm>
            <a:off x="7876029" y="995065"/>
            <a:ext cx="2045659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49926" y="1054100"/>
            <a:ext cx="2045659" cy="182589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432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5"/>
                </a:solidFill>
              </a:rPr>
              <a:t>Example:</a:t>
            </a:r>
            <a:r>
              <a:rPr lang="en-US" sz="2400" dirty="0" smtClean="0">
                <a:solidFill>
                  <a:schemeClr val="bg1"/>
                </a:solidFill>
              </a:rPr>
              <a:t> juggling sequence </a:t>
            </a:r>
            <a:r>
              <a:rPr lang="en-US" sz="2400" b="1" dirty="0" smtClean="0">
                <a:solidFill>
                  <a:schemeClr val="accent1"/>
                </a:solidFill>
              </a:rPr>
              <a:t>441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582674" y="3654523"/>
            <a:ext cx="609602" cy="1982591"/>
            <a:chOff x="3810000" y="2589409"/>
            <a:chExt cx="609602" cy="1982591"/>
          </a:xfrm>
        </p:grpSpPr>
        <p:sp>
          <p:nvSpPr>
            <p:cNvPr id="49" name="Rectangle 48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91321" y="3654523"/>
            <a:ext cx="614361" cy="1982591"/>
            <a:chOff x="5643561" y="2589409"/>
            <a:chExt cx="614361" cy="1982591"/>
          </a:xfrm>
        </p:grpSpPr>
        <p:sp>
          <p:nvSpPr>
            <p:cNvPr id="65" name="Rectangle 64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803538" y="3654523"/>
            <a:ext cx="614361" cy="1982591"/>
            <a:chOff x="5643561" y="2589409"/>
            <a:chExt cx="614361" cy="1982591"/>
          </a:xfrm>
        </p:grpSpPr>
        <p:sp>
          <p:nvSpPr>
            <p:cNvPr id="76" name="Rectangle 75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15518" y="3654523"/>
            <a:ext cx="609602" cy="1982591"/>
            <a:chOff x="3810000" y="2589409"/>
            <a:chExt cx="609602" cy="1982591"/>
          </a:xfrm>
        </p:grpSpPr>
        <p:sp>
          <p:nvSpPr>
            <p:cNvPr id="84" name="Rectangle 83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4165" y="3654523"/>
            <a:ext cx="614361" cy="1982591"/>
            <a:chOff x="5643561" y="2589409"/>
            <a:chExt cx="614361" cy="1982591"/>
          </a:xfrm>
        </p:grpSpPr>
        <p:sp>
          <p:nvSpPr>
            <p:cNvPr id="92" name="Rectangle 91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636382" y="3654523"/>
            <a:ext cx="614361" cy="1982591"/>
            <a:chOff x="5643561" y="2589409"/>
            <a:chExt cx="614361" cy="1982591"/>
          </a:xfrm>
        </p:grpSpPr>
        <p:sp>
          <p:nvSpPr>
            <p:cNvPr id="100" name="Rectangle 99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49176" y="3653132"/>
            <a:ext cx="609602" cy="1982591"/>
            <a:chOff x="3810000" y="2589409"/>
            <a:chExt cx="609602" cy="1982591"/>
          </a:xfrm>
        </p:grpSpPr>
        <p:sp>
          <p:nvSpPr>
            <p:cNvPr id="108" name="Rectangle 107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857823" y="3653132"/>
            <a:ext cx="614361" cy="1982591"/>
            <a:chOff x="5643561" y="2589409"/>
            <a:chExt cx="614361" cy="1982591"/>
          </a:xfrm>
        </p:grpSpPr>
        <p:sp>
          <p:nvSpPr>
            <p:cNvPr id="116" name="Rectangle 115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470040" y="3653132"/>
            <a:ext cx="614361" cy="1982591"/>
            <a:chOff x="5643561" y="2589409"/>
            <a:chExt cx="614361" cy="1982591"/>
          </a:xfrm>
        </p:grpSpPr>
        <p:sp>
          <p:nvSpPr>
            <p:cNvPr id="124" name="Rectangle 123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723211" y="56343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937320" y="5634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328308" y="56343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555017" y="5634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58582" y="5634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383863" y="5634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768182" y="5634335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charset="0"/>
              </a:rPr>
              <a:t>1</a:t>
            </a:r>
            <a:endParaRPr lang="en-US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987382" y="5634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596983" y="5634335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Arial" charset="0"/>
              </a:rPr>
              <a:t>1</a:t>
            </a:r>
            <a:endParaRPr lang="en-US" sz="24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6060" y="1629408"/>
            <a:ext cx="129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juggling diagram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9600" y="4040552"/>
            <a:ext cx="179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constructed with juggling cards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08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32" grpId="0"/>
      <p:bldP spid="1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7800" y="1336911"/>
            <a:ext cx="614361" cy="1982591"/>
            <a:chOff x="2895602" y="2589409"/>
            <a:chExt cx="614361" cy="1982591"/>
          </a:xfrm>
        </p:grpSpPr>
        <p:sp>
          <p:nvSpPr>
            <p:cNvPr id="6" name="Rectangle 5"/>
            <p:cNvSpPr/>
            <p:nvPr/>
          </p:nvSpPr>
          <p:spPr>
            <a:xfrm>
              <a:off x="2900363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623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956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56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5602" y="38100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8956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198" y="1336911"/>
            <a:ext cx="609602" cy="1982591"/>
            <a:chOff x="3810000" y="2589409"/>
            <a:chExt cx="609602" cy="1982591"/>
          </a:xfrm>
        </p:grpSpPr>
        <p:sp>
          <p:nvSpPr>
            <p:cNvPr id="13" name="Rectangle 12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6598" y="1336911"/>
            <a:ext cx="611981" cy="1982591"/>
            <a:chOff x="4724400" y="2589409"/>
            <a:chExt cx="611981" cy="1982591"/>
          </a:xfrm>
        </p:grpSpPr>
        <p:sp>
          <p:nvSpPr>
            <p:cNvPr id="21" name="Rectangle 20"/>
            <p:cNvSpPr/>
            <p:nvPr/>
          </p:nvSpPr>
          <p:spPr>
            <a:xfrm>
              <a:off x="4726781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24401" y="3352800"/>
              <a:ext cx="304798" cy="914400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5029199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91100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24400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 flipH="1">
              <a:off x="4729162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4400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05759" y="1336911"/>
            <a:ext cx="614361" cy="1982591"/>
            <a:chOff x="5643561" y="2589409"/>
            <a:chExt cx="614361" cy="1982591"/>
          </a:xfrm>
        </p:grpSpPr>
        <p:sp>
          <p:nvSpPr>
            <p:cNvPr id="29" name="Rectangle 28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599" y="1261408"/>
            <a:ext cx="4572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With many copies of these four cards, we can construct any (not-necessarily minimal) juggling sequences that is juggled with at most three balls.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5810" y="3622911"/>
            <a:ext cx="118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0-throw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4077227"/>
            <a:ext cx="407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5"/>
                </a:solidFill>
              </a:rPr>
              <a:t>ball that lands is the one that was </a:t>
            </a:r>
            <a:r>
              <a:rPr lang="en-US" sz="2400" b="1" dirty="0" smtClean="0">
                <a:solidFill>
                  <a:schemeClr val="accent5"/>
                </a:solidFill>
              </a:rPr>
              <a:t>most recently</a:t>
            </a:r>
            <a:r>
              <a:rPr lang="en-US" sz="2400" dirty="0" smtClean="0">
                <a:solidFill>
                  <a:schemeClr val="accent5"/>
                </a:solidFill>
              </a:rPr>
              <a:t> thrown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9800" y="4991289"/>
            <a:ext cx="487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5"/>
                </a:solidFill>
              </a:rPr>
              <a:t>ball that lands is the one that was </a:t>
            </a:r>
            <a:r>
              <a:rPr lang="en-US" sz="2400" b="1" dirty="0" smtClean="0">
                <a:solidFill>
                  <a:schemeClr val="accent5"/>
                </a:solidFill>
              </a:rPr>
              <a:t>second-most recently</a:t>
            </a:r>
            <a:r>
              <a:rPr lang="en-US" sz="2400" dirty="0" smtClean="0">
                <a:solidFill>
                  <a:schemeClr val="accent5"/>
                </a:solidFill>
              </a:rPr>
              <a:t> thrown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5917324"/>
            <a:ext cx="724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5"/>
                </a:solidFill>
              </a:rPr>
              <a:t>ball that lands is the one that was </a:t>
            </a:r>
            <a:r>
              <a:rPr lang="en-US" sz="2400" b="1" dirty="0" smtClean="0">
                <a:solidFill>
                  <a:schemeClr val="accent5"/>
                </a:solidFill>
              </a:rPr>
              <a:t>least recently </a:t>
            </a:r>
            <a:r>
              <a:rPr lang="en-US" sz="2400" dirty="0" smtClean="0">
                <a:solidFill>
                  <a:schemeClr val="accent5"/>
                </a:solidFill>
              </a:rPr>
              <a:t>thrown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291946" y="3330243"/>
            <a:ext cx="270654" cy="527092"/>
          </a:xfrm>
          <a:custGeom>
            <a:avLst/>
            <a:gdLst>
              <a:gd name="connsiteX0" fmla="*/ 0 w 393700"/>
              <a:gd name="connsiteY0" fmla="*/ 533400 h 533400"/>
              <a:gd name="connsiteX1" fmla="*/ 393700 w 393700"/>
              <a:gd name="connsiteY1" fmla="*/ 0 h 533400"/>
              <a:gd name="connsiteX0" fmla="*/ 0 w 393700"/>
              <a:gd name="connsiteY0" fmla="*/ 533400 h 533720"/>
              <a:gd name="connsiteX1" fmla="*/ 393700 w 393700"/>
              <a:gd name="connsiteY1" fmla="*/ 0 h 533720"/>
              <a:gd name="connsiteX0" fmla="*/ 0 w 397311"/>
              <a:gd name="connsiteY0" fmla="*/ 533400 h 533817"/>
              <a:gd name="connsiteX1" fmla="*/ 393700 w 397311"/>
              <a:gd name="connsiteY1" fmla="*/ 0 h 533817"/>
              <a:gd name="connsiteX0" fmla="*/ 0 w 397311"/>
              <a:gd name="connsiteY0" fmla="*/ 533400 h 533996"/>
              <a:gd name="connsiteX1" fmla="*/ 393700 w 397311"/>
              <a:gd name="connsiteY1" fmla="*/ 0 h 533996"/>
              <a:gd name="connsiteX0" fmla="*/ 0 w 308032"/>
              <a:gd name="connsiteY0" fmla="*/ 527050 h 527665"/>
              <a:gd name="connsiteX1" fmla="*/ 269875 w 308032"/>
              <a:gd name="connsiteY1" fmla="*/ 0 h 527665"/>
              <a:gd name="connsiteX0" fmla="*/ 0 w 270025"/>
              <a:gd name="connsiteY0" fmla="*/ 527050 h 527214"/>
              <a:gd name="connsiteX1" fmla="*/ 269875 w 270025"/>
              <a:gd name="connsiteY1" fmla="*/ 0 h 527214"/>
              <a:gd name="connsiteX0" fmla="*/ 0 w 270654"/>
              <a:gd name="connsiteY0" fmla="*/ 527050 h 527092"/>
              <a:gd name="connsiteX1" fmla="*/ 269875 w 270654"/>
              <a:gd name="connsiteY1" fmla="*/ 0 h 52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654" h="527092">
                <a:moveTo>
                  <a:pt x="0" y="527050"/>
                </a:moveTo>
                <a:cubicBezTo>
                  <a:pt x="286808" y="530225"/>
                  <a:pt x="271992" y="355600"/>
                  <a:pt x="269875" y="0"/>
                </a:cubicBezTo>
              </a:path>
            </a:pathLst>
          </a:custGeom>
          <a:noFill/>
          <a:ln w="31750" cap="rnd">
            <a:solidFill>
              <a:schemeClr val="accent5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06344" y="3330242"/>
            <a:ext cx="270654" cy="1203847"/>
          </a:xfrm>
          <a:custGeom>
            <a:avLst/>
            <a:gdLst>
              <a:gd name="connsiteX0" fmla="*/ 0 w 393700"/>
              <a:gd name="connsiteY0" fmla="*/ 533400 h 533400"/>
              <a:gd name="connsiteX1" fmla="*/ 393700 w 393700"/>
              <a:gd name="connsiteY1" fmla="*/ 0 h 533400"/>
              <a:gd name="connsiteX0" fmla="*/ 0 w 393700"/>
              <a:gd name="connsiteY0" fmla="*/ 533400 h 533720"/>
              <a:gd name="connsiteX1" fmla="*/ 393700 w 393700"/>
              <a:gd name="connsiteY1" fmla="*/ 0 h 533720"/>
              <a:gd name="connsiteX0" fmla="*/ 0 w 397311"/>
              <a:gd name="connsiteY0" fmla="*/ 533400 h 533817"/>
              <a:gd name="connsiteX1" fmla="*/ 393700 w 397311"/>
              <a:gd name="connsiteY1" fmla="*/ 0 h 533817"/>
              <a:gd name="connsiteX0" fmla="*/ 0 w 397311"/>
              <a:gd name="connsiteY0" fmla="*/ 533400 h 533996"/>
              <a:gd name="connsiteX1" fmla="*/ 393700 w 397311"/>
              <a:gd name="connsiteY1" fmla="*/ 0 h 533996"/>
              <a:gd name="connsiteX0" fmla="*/ 0 w 308032"/>
              <a:gd name="connsiteY0" fmla="*/ 527050 h 527665"/>
              <a:gd name="connsiteX1" fmla="*/ 269875 w 308032"/>
              <a:gd name="connsiteY1" fmla="*/ 0 h 527665"/>
              <a:gd name="connsiteX0" fmla="*/ 0 w 270025"/>
              <a:gd name="connsiteY0" fmla="*/ 527050 h 527214"/>
              <a:gd name="connsiteX1" fmla="*/ 269875 w 270025"/>
              <a:gd name="connsiteY1" fmla="*/ 0 h 527214"/>
              <a:gd name="connsiteX0" fmla="*/ 0 w 270654"/>
              <a:gd name="connsiteY0" fmla="*/ 527050 h 527092"/>
              <a:gd name="connsiteX1" fmla="*/ 269875 w 270654"/>
              <a:gd name="connsiteY1" fmla="*/ 0 h 52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654" h="527092">
                <a:moveTo>
                  <a:pt x="0" y="527050"/>
                </a:moveTo>
                <a:cubicBezTo>
                  <a:pt x="286808" y="530225"/>
                  <a:pt x="271992" y="355600"/>
                  <a:pt x="269875" y="0"/>
                </a:cubicBezTo>
              </a:path>
            </a:pathLst>
          </a:custGeom>
          <a:noFill/>
          <a:ln w="31750" cap="rnd">
            <a:solidFill>
              <a:schemeClr val="accent5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120743" y="3318111"/>
            <a:ext cx="270654" cy="2138034"/>
          </a:xfrm>
          <a:custGeom>
            <a:avLst/>
            <a:gdLst>
              <a:gd name="connsiteX0" fmla="*/ 0 w 393700"/>
              <a:gd name="connsiteY0" fmla="*/ 533400 h 533400"/>
              <a:gd name="connsiteX1" fmla="*/ 393700 w 393700"/>
              <a:gd name="connsiteY1" fmla="*/ 0 h 533400"/>
              <a:gd name="connsiteX0" fmla="*/ 0 w 393700"/>
              <a:gd name="connsiteY0" fmla="*/ 533400 h 533720"/>
              <a:gd name="connsiteX1" fmla="*/ 393700 w 393700"/>
              <a:gd name="connsiteY1" fmla="*/ 0 h 533720"/>
              <a:gd name="connsiteX0" fmla="*/ 0 w 397311"/>
              <a:gd name="connsiteY0" fmla="*/ 533400 h 533817"/>
              <a:gd name="connsiteX1" fmla="*/ 393700 w 397311"/>
              <a:gd name="connsiteY1" fmla="*/ 0 h 533817"/>
              <a:gd name="connsiteX0" fmla="*/ 0 w 397311"/>
              <a:gd name="connsiteY0" fmla="*/ 533400 h 533996"/>
              <a:gd name="connsiteX1" fmla="*/ 393700 w 397311"/>
              <a:gd name="connsiteY1" fmla="*/ 0 h 533996"/>
              <a:gd name="connsiteX0" fmla="*/ 0 w 308032"/>
              <a:gd name="connsiteY0" fmla="*/ 527050 h 527665"/>
              <a:gd name="connsiteX1" fmla="*/ 269875 w 308032"/>
              <a:gd name="connsiteY1" fmla="*/ 0 h 527665"/>
              <a:gd name="connsiteX0" fmla="*/ 0 w 270025"/>
              <a:gd name="connsiteY0" fmla="*/ 527050 h 527214"/>
              <a:gd name="connsiteX1" fmla="*/ 269875 w 270025"/>
              <a:gd name="connsiteY1" fmla="*/ 0 h 527214"/>
              <a:gd name="connsiteX0" fmla="*/ 0 w 270654"/>
              <a:gd name="connsiteY0" fmla="*/ 527050 h 527092"/>
              <a:gd name="connsiteX1" fmla="*/ 269875 w 270654"/>
              <a:gd name="connsiteY1" fmla="*/ 0 h 52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654" h="527092">
                <a:moveTo>
                  <a:pt x="0" y="527050"/>
                </a:moveTo>
                <a:cubicBezTo>
                  <a:pt x="286808" y="530225"/>
                  <a:pt x="271992" y="355600"/>
                  <a:pt x="269875" y="0"/>
                </a:cubicBezTo>
              </a:path>
            </a:pathLst>
          </a:custGeom>
          <a:noFill/>
          <a:ln w="31750" cap="rnd">
            <a:solidFill>
              <a:schemeClr val="accent5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035142" y="3328016"/>
            <a:ext cx="270654" cy="2844183"/>
          </a:xfrm>
          <a:custGeom>
            <a:avLst/>
            <a:gdLst>
              <a:gd name="connsiteX0" fmla="*/ 0 w 393700"/>
              <a:gd name="connsiteY0" fmla="*/ 533400 h 533400"/>
              <a:gd name="connsiteX1" fmla="*/ 393700 w 393700"/>
              <a:gd name="connsiteY1" fmla="*/ 0 h 533400"/>
              <a:gd name="connsiteX0" fmla="*/ 0 w 393700"/>
              <a:gd name="connsiteY0" fmla="*/ 533400 h 533720"/>
              <a:gd name="connsiteX1" fmla="*/ 393700 w 393700"/>
              <a:gd name="connsiteY1" fmla="*/ 0 h 533720"/>
              <a:gd name="connsiteX0" fmla="*/ 0 w 397311"/>
              <a:gd name="connsiteY0" fmla="*/ 533400 h 533817"/>
              <a:gd name="connsiteX1" fmla="*/ 393700 w 397311"/>
              <a:gd name="connsiteY1" fmla="*/ 0 h 533817"/>
              <a:gd name="connsiteX0" fmla="*/ 0 w 397311"/>
              <a:gd name="connsiteY0" fmla="*/ 533400 h 533996"/>
              <a:gd name="connsiteX1" fmla="*/ 393700 w 397311"/>
              <a:gd name="connsiteY1" fmla="*/ 0 h 533996"/>
              <a:gd name="connsiteX0" fmla="*/ 0 w 308032"/>
              <a:gd name="connsiteY0" fmla="*/ 527050 h 527665"/>
              <a:gd name="connsiteX1" fmla="*/ 269875 w 308032"/>
              <a:gd name="connsiteY1" fmla="*/ 0 h 527665"/>
              <a:gd name="connsiteX0" fmla="*/ 0 w 270025"/>
              <a:gd name="connsiteY0" fmla="*/ 527050 h 527214"/>
              <a:gd name="connsiteX1" fmla="*/ 269875 w 270025"/>
              <a:gd name="connsiteY1" fmla="*/ 0 h 527214"/>
              <a:gd name="connsiteX0" fmla="*/ 0 w 270654"/>
              <a:gd name="connsiteY0" fmla="*/ 527050 h 527092"/>
              <a:gd name="connsiteX1" fmla="*/ 269875 w 270654"/>
              <a:gd name="connsiteY1" fmla="*/ 0 h 52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654" h="527092">
                <a:moveTo>
                  <a:pt x="0" y="527050"/>
                </a:moveTo>
                <a:cubicBezTo>
                  <a:pt x="286808" y="530225"/>
                  <a:pt x="271992" y="355600"/>
                  <a:pt x="269875" y="0"/>
                </a:cubicBezTo>
              </a:path>
            </a:pathLst>
          </a:custGeom>
          <a:noFill/>
          <a:ln w="31750" cap="rnd">
            <a:solidFill>
              <a:schemeClr val="accent5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5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3810000"/>
                <a:ext cx="8686799" cy="281940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600" dirty="0" smtClean="0">
                    <a:solidFill>
                      <a:schemeClr val="bg1"/>
                    </a:solidFill>
                  </a:rPr>
                  <a:t>Similarly, with many copies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distinct cards, we can construct any (not-necessarily minimal) juggling sequence that is juggled with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balls.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600" i="1" dirty="0" smtClean="0">
                    <a:solidFill>
                      <a:schemeClr val="accent5"/>
                    </a:solidFill>
                  </a:rPr>
                  <a:t>Lemma: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en-US" sz="2600" dirty="0">
                    <a:solidFill>
                      <a:schemeClr val="bg1"/>
                    </a:solidFill>
                  </a:rPr>
                  <a:t>number of all juggling sequences of period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, juggled with at </a:t>
                </a:r>
                <a:r>
                  <a:rPr lang="en-US" sz="2600" dirty="0">
                    <a:solidFill>
                      <a:schemeClr val="bg1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balls,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sup>
                      </m:sSup>
                      <m:d>
                        <m:dPr>
                          <m:ctrlPr>
                            <a:rPr lang="en-US" sz="2600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6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3810000"/>
                <a:ext cx="8686799" cy="2819400"/>
              </a:xfrm>
              <a:blipFill rotWithShape="0">
                <a:blip r:embed="rId2"/>
                <a:stretch>
                  <a:fillRect l="-1193" t="-3240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7800" y="1336911"/>
            <a:ext cx="614361" cy="1982591"/>
            <a:chOff x="2895602" y="2589409"/>
            <a:chExt cx="614361" cy="1982591"/>
          </a:xfrm>
        </p:grpSpPr>
        <p:sp>
          <p:nvSpPr>
            <p:cNvPr id="6" name="Rectangle 5"/>
            <p:cNvSpPr/>
            <p:nvPr/>
          </p:nvSpPr>
          <p:spPr>
            <a:xfrm>
              <a:off x="2900363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623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956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56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5602" y="38100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8956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198" y="1336911"/>
            <a:ext cx="609602" cy="1982591"/>
            <a:chOff x="3810000" y="2589409"/>
            <a:chExt cx="609602" cy="1982591"/>
          </a:xfrm>
        </p:grpSpPr>
        <p:sp>
          <p:nvSpPr>
            <p:cNvPr id="13" name="Rectangle 12"/>
            <p:cNvSpPr/>
            <p:nvPr/>
          </p:nvSpPr>
          <p:spPr>
            <a:xfrm>
              <a:off x="3810000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10003" y="3810782"/>
              <a:ext cx="304798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114801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76702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10002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10002" y="3352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810002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6598" y="1336911"/>
            <a:ext cx="611981" cy="1982591"/>
            <a:chOff x="4724400" y="2589409"/>
            <a:chExt cx="611981" cy="1982591"/>
          </a:xfrm>
        </p:grpSpPr>
        <p:sp>
          <p:nvSpPr>
            <p:cNvPr id="21" name="Rectangle 20"/>
            <p:cNvSpPr/>
            <p:nvPr/>
          </p:nvSpPr>
          <p:spPr>
            <a:xfrm>
              <a:off x="4726781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24401" y="3352800"/>
              <a:ext cx="304798" cy="914400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5029199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91100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24400" y="28956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 flipH="1">
              <a:off x="4729162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4400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05759" y="1336911"/>
            <a:ext cx="614361" cy="1982591"/>
            <a:chOff x="5643561" y="2589409"/>
            <a:chExt cx="614361" cy="1982591"/>
          </a:xfrm>
        </p:grpSpPr>
        <p:sp>
          <p:nvSpPr>
            <p:cNvPr id="29" name="Rectangle 28"/>
            <p:cNvSpPr/>
            <p:nvPr/>
          </p:nvSpPr>
          <p:spPr>
            <a:xfrm>
              <a:off x="5648322" y="2589409"/>
              <a:ext cx="609600" cy="1981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643562" y="2892819"/>
              <a:ext cx="304798" cy="1374381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5948360" y="3810782"/>
              <a:ext cx="304801" cy="45641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969" h="418318">
                  <a:moveTo>
                    <a:pt x="0" y="11"/>
                  </a:moveTo>
                  <a:cubicBezTo>
                    <a:pt x="109537" y="-519"/>
                    <a:pt x="385762" y="18004"/>
                    <a:pt x="384968" y="41831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10261" y="426164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5648323" y="3354373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5648323" y="2892819"/>
              <a:ext cx="604837" cy="451648"/>
            </a:xfrm>
            <a:custGeom>
              <a:avLst/>
              <a:gdLst>
                <a:gd name="connsiteX0" fmla="*/ 0 w 466725"/>
                <a:gd name="connsiteY0" fmla="*/ 0 h 587375"/>
                <a:gd name="connsiteX1" fmla="*/ 387350 w 466725"/>
                <a:gd name="connsiteY1" fmla="*/ 425450 h 587375"/>
                <a:gd name="connsiteX2" fmla="*/ 466725 w 466725"/>
                <a:gd name="connsiteY2" fmla="*/ 587375 h 587375"/>
                <a:gd name="connsiteX0" fmla="*/ 0 w 387350"/>
                <a:gd name="connsiteY0" fmla="*/ 0 h 425450"/>
                <a:gd name="connsiteX1" fmla="*/ 387350 w 387350"/>
                <a:gd name="connsiteY1" fmla="*/ 425450 h 425450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0 h 418307"/>
                <a:gd name="connsiteX1" fmla="*/ 384968 w 384968"/>
                <a:gd name="connsiteY1" fmla="*/ 418307 h 418307"/>
                <a:gd name="connsiteX0" fmla="*/ 0 w 384968"/>
                <a:gd name="connsiteY0" fmla="*/ 1544 h 419851"/>
                <a:gd name="connsiteX1" fmla="*/ 384968 w 384968"/>
                <a:gd name="connsiteY1" fmla="*/ 419851 h 419851"/>
                <a:gd name="connsiteX0" fmla="*/ 0 w 384968"/>
                <a:gd name="connsiteY0" fmla="*/ 2445 h 420752"/>
                <a:gd name="connsiteX1" fmla="*/ 384968 w 384968"/>
                <a:gd name="connsiteY1" fmla="*/ 420752 h 420752"/>
                <a:gd name="connsiteX0" fmla="*/ 0 w 384969"/>
                <a:gd name="connsiteY0" fmla="*/ 11 h 418318"/>
                <a:gd name="connsiteX1" fmla="*/ 384968 w 384969"/>
                <a:gd name="connsiteY1" fmla="*/ 418318 h 418318"/>
                <a:gd name="connsiteX0" fmla="*/ 0 w 763920"/>
                <a:gd name="connsiteY0" fmla="*/ 12 h 413955"/>
                <a:gd name="connsiteX1" fmla="*/ 763920 w 763920"/>
                <a:gd name="connsiteY1" fmla="*/ 413955 h 413955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  <a:gd name="connsiteX0" fmla="*/ 0 w 763920"/>
                <a:gd name="connsiteY0" fmla="*/ 1 h 413946"/>
                <a:gd name="connsiteX1" fmla="*/ 763920 w 763920"/>
                <a:gd name="connsiteY1" fmla="*/ 413944 h 41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3920" h="413946">
                  <a:moveTo>
                    <a:pt x="0" y="1"/>
                  </a:moveTo>
                  <a:cubicBezTo>
                    <a:pt x="392247" y="-529"/>
                    <a:pt x="364708" y="415204"/>
                    <a:pt x="763920" y="41394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3561" y="2590800"/>
              <a:ext cx="609600" cy="1981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599" y="1261408"/>
            <a:ext cx="4572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With many copies of these four cards, we can construct any (not-necessarily minimal) juggling sequences that is juggled with at most three balls.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990600"/>
                <a:ext cx="8686799" cy="3962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 smtClean="0">
                    <a:solidFill>
                      <a:schemeClr val="accent5"/>
                    </a:solidFill>
                  </a:rPr>
                  <a:t>Lemma: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en-US" sz="2400" dirty="0">
                    <a:solidFill>
                      <a:schemeClr val="bg1"/>
                    </a:solidFill>
                  </a:rPr>
                  <a:t>number of all juggling sequences of period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juggled with at </a:t>
                </a:r>
                <a:r>
                  <a:rPr lang="en-US" sz="2400" dirty="0">
                    <a:solidFill>
                      <a:schemeClr val="bg1"/>
                    </a:solidFill>
                  </a:rPr>
                  <a:t>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balls,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400"/>
                  </a:spcBef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It follows that: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2400" i="1" dirty="0" smtClean="0">
                    <a:solidFill>
                      <a:schemeClr val="accent5"/>
                    </a:solidFill>
                  </a:rPr>
                  <a:t>Lemma: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2400" dirty="0">
                    <a:solidFill>
                      <a:schemeClr val="bg1"/>
                    </a:solidFill>
                  </a:rPr>
                  <a:t>number of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-ball juggling sequences of period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is: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However, we have counted each cyclic permutation of every sequence, as well as non-minimal sequences.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990600"/>
                <a:ext cx="8686799" cy="3962400"/>
              </a:xfrm>
              <a:blipFill rotWithShape="0">
                <a:blip r:embed="rId2"/>
                <a:stretch>
                  <a:fillRect l="-1053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599" y="4876800"/>
                <a:ext cx="868679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3200" b="1" dirty="0">
                    <a:solidFill>
                      <a:schemeClr val="bg1"/>
                    </a:solidFill>
                  </a:rPr>
                  <a:t>How can we count the minimal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-ball juggling sequences of period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, not counting cyclic permutations of the same sequence as distinct?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876800"/>
                <a:ext cx="8686799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466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324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1066800"/>
                <a:ext cx="8686799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i="1" dirty="0" smtClean="0">
                    <a:solidFill>
                      <a:schemeClr val="accent5"/>
                    </a:solidFill>
                  </a:rPr>
                  <a:t>We know: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en-US" sz="2600" dirty="0">
                    <a:solidFill>
                      <a:schemeClr val="bg1"/>
                    </a:solidFill>
                  </a:rPr>
                  <a:t>number of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all (not necessarily minimal)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-ball juggling sequences of period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is: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6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066800"/>
                <a:ext cx="8686799" cy="1523494"/>
              </a:xfrm>
              <a:prstGeom prst="rect">
                <a:avLst/>
              </a:prstGeom>
              <a:blipFill rotWithShape="0">
                <a:blip r:embed="rId2"/>
                <a:stretch>
                  <a:fillRect l="-1193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598" y="2639693"/>
                <a:ext cx="8686799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i="1" dirty="0" smtClean="0">
                    <a:solidFill>
                      <a:schemeClr val="accent5"/>
                    </a:solidFill>
                  </a:rPr>
                  <a:t>Definition: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be the number of minimal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-ball juggling sequence of period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, not counting cyclic permutations as distinct.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" y="2639693"/>
                <a:ext cx="8686799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1193" t="-3774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597" y="3981754"/>
                <a:ext cx="8686799" cy="191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i="1" dirty="0" smtClean="0">
                    <a:solidFill>
                      <a:schemeClr val="accent5"/>
                    </a:solidFill>
                  </a:rPr>
                  <a:t>Observe: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divides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, then each minimal juggling sequence of period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gives rise to exactly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sequences of period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. 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7" y="3981754"/>
                <a:ext cx="8686799" cy="1912447"/>
              </a:xfrm>
              <a:prstGeom prst="rect">
                <a:avLst/>
              </a:prstGeom>
              <a:blipFill rotWithShape="0">
                <a:blip r:embed="rId4"/>
                <a:stretch>
                  <a:fillRect l="-1193" t="-2548" r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596" y="5943600"/>
                <a:ext cx="868679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i="1" dirty="0" smtClean="0">
                    <a:solidFill>
                      <a:schemeClr val="accent5"/>
                    </a:solidFill>
                  </a:rPr>
                  <a:t>Question: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How can we solve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?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6" y="5943600"/>
                <a:ext cx="8686799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1193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208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Interlude: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Möbius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Inversion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1066800"/>
                <a:ext cx="8610600" cy="426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Theorem: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are functions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denotes the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Möbius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has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even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number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distinct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prime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factors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has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odd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number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distinct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prime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factors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has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repeated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prime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factors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8610600" cy="4262257"/>
              </a:xfrm>
              <a:prstGeom prst="rect">
                <a:avLst/>
              </a:prstGeom>
              <a:blipFill rotWithShape="0">
                <a:blip r:embed="rId2"/>
                <a:stretch>
                  <a:fillRect l="-1133"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56186" y="5521224"/>
                <a:ext cx="3368614" cy="1033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86" y="5521224"/>
                <a:ext cx="3368614" cy="10337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5737225"/>
            <a:ext cx="447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/>
                </a:solidFill>
              </a:rPr>
              <a:t>Observe: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This allows us to “invert”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599" y="5410200"/>
            <a:ext cx="8686799" cy="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6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599" y="1219353"/>
                <a:ext cx="8686799" cy="2971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i="1" dirty="0" smtClean="0">
                    <a:solidFill>
                      <a:schemeClr val="accent5"/>
                    </a:solidFill>
                  </a:rPr>
                  <a:t>Theorem:</a:t>
                </a:r>
                <a:r>
                  <a:rPr lang="en-US" sz="2600" dirty="0">
                    <a:solidFill>
                      <a:schemeClr val="bg1"/>
                    </a:solidFill>
                  </a:rPr>
                  <a:t> The number of all minimal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-ball juggling sequences of period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, is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600" dirty="0">
                    <a:solidFill>
                      <a:schemeClr val="bg1"/>
                    </a:solidFill>
                  </a:rPr>
                  <a:t>if cyclic permutations of juggling sequences are not counted as distinct.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Here,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is the </a:t>
                </a:r>
                <a:r>
                  <a:rPr lang="en-US" sz="2600" dirty="0" err="1">
                    <a:solidFill>
                      <a:schemeClr val="bg1"/>
                    </a:solidFill>
                  </a:rPr>
                  <a:t>Möbius</a:t>
                </a:r>
                <a:r>
                  <a:rPr lang="en-US" sz="2600" dirty="0">
                    <a:solidFill>
                      <a:schemeClr val="bg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function.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219353"/>
                <a:ext cx="8686799" cy="2971647"/>
              </a:xfrm>
              <a:prstGeom prst="rect">
                <a:avLst/>
              </a:prstGeom>
              <a:blipFill rotWithShape="0">
                <a:blip r:embed="rId2"/>
                <a:stretch>
                  <a:fillRect l="-1193" t="-1025" r="-772" b="-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599" y="4495800"/>
                <a:ext cx="8686799" cy="191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i="1" dirty="0" smtClean="0">
                    <a:solidFill>
                      <a:schemeClr val="accent5"/>
                    </a:solidFill>
                  </a:rPr>
                  <a:t>Proof:</a:t>
                </a:r>
                <a:r>
                  <a:rPr lang="en-US" sz="2600" dirty="0">
                    <a:solidFill>
                      <a:schemeClr val="bg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The expression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follows from </a:t>
                </a:r>
                <a:endParaRPr lang="en-US" sz="26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𝑑𝑀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and </a:t>
                </a:r>
                <a:r>
                  <a:rPr lang="en-US" sz="2600" dirty="0" err="1" smtClean="0">
                    <a:solidFill>
                      <a:schemeClr val="bg1"/>
                    </a:solidFill>
                  </a:rPr>
                  <a:t>Möbius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</a:rPr>
                  <a:t>inversion.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495800"/>
                <a:ext cx="8686799" cy="1912447"/>
              </a:xfrm>
              <a:prstGeom prst="rect">
                <a:avLst/>
              </a:prstGeom>
              <a:blipFill rotWithShape="0">
                <a:blip r:embed="rId3"/>
                <a:stretch>
                  <a:fillRect l="-1193" t="-2875" b="-7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446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Juggling Sequences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4478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Counts of minimal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-ball juggling sequences for small periods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: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2296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8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1" y="2570946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570946"/>
                <a:ext cx="7315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1" y="3188055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188055"/>
                <a:ext cx="73152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7101" y="3805164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1" y="3805164"/>
                <a:ext cx="73152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7101" y="4422273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1" y="4422273"/>
                <a:ext cx="73152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398" y="5039380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5039380"/>
                <a:ext cx="7315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15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Juggling Simulators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599" y="1447800"/>
            <a:ext cx="8559799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Many software programs are available to simulate juggling:</a:t>
            </a:r>
          </a:p>
          <a:p>
            <a:pPr marL="292100" indent="-292100"/>
            <a:r>
              <a:rPr lang="en-US" sz="2800" dirty="0" smtClean="0">
                <a:solidFill>
                  <a:schemeClr val="bg1"/>
                </a:solidFill>
              </a:rPr>
              <a:t>jugglinglab.sourceforge.net</a:t>
            </a:r>
          </a:p>
          <a:p>
            <a:pPr marL="292100" indent="-292100"/>
            <a:r>
              <a:rPr lang="en-US" sz="2800" dirty="0" smtClean="0">
                <a:solidFill>
                  <a:schemeClr val="bg1"/>
                </a:solidFill>
              </a:rPr>
              <a:t>www.siteswap.net/JsJuggle.html</a:t>
            </a:r>
            <a:endParaRPr lang="en-US" sz="2800" dirty="0">
              <a:solidFill>
                <a:schemeClr val="bg1"/>
              </a:solidFill>
            </a:endParaRPr>
          </a:p>
          <a:p>
            <a:pPr marL="292100" indent="-292100"/>
            <a:r>
              <a:rPr lang="en-US" sz="2800" dirty="0" smtClean="0">
                <a:solidFill>
                  <a:schemeClr val="bg1"/>
                </a:solidFill>
              </a:rPr>
              <a:t>www.juggloid.com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429000"/>
            <a:ext cx="4143375" cy="3143250"/>
          </a:xfrm>
          <a:prstGeom prst="rect">
            <a:avLst/>
          </a:prstGeom>
          <a:effectLst>
            <a:glow rad="1524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0739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52400"/>
                <a:ext cx="8686799" cy="91439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Basic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-ball Patterns</a:t>
                </a:r>
                <a:endPara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52400"/>
                <a:ext cx="8686799" cy="914399"/>
              </a:xfrm>
              <a:blipFill rotWithShape="0">
                <a:blip r:embed="rId2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95400"/>
                <a:ext cx="6019801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is odd:</a:t>
                </a:r>
              </a:p>
              <a:p>
                <a:pPr marL="342900" indent="-342900"/>
                <a:r>
                  <a:rPr lang="en-US" sz="2800" dirty="0" smtClean="0">
                    <a:solidFill>
                      <a:schemeClr val="bg1"/>
                    </a:solidFill>
                  </a:rPr>
                  <a:t>Each throw lands in the opposite hand from which it was thrown.</a:t>
                </a:r>
              </a:p>
              <a:p>
                <a:pPr marL="342900" indent="-342900"/>
                <a:r>
                  <a:rPr lang="en-US" sz="2800" dirty="0" smtClean="0">
                    <a:solidFill>
                      <a:schemeClr val="bg1"/>
                    </a:solidFill>
                  </a:rPr>
                  <a:t>These are called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cascade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patterns.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is even:</a:t>
                </a:r>
              </a:p>
              <a:p>
                <a:pPr marL="342900" indent="-342900"/>
                <a:r>
                  <a:rPr lang="en-US" sz="2800" dirty="0" smtClean="0">
                    <a:solidFill>
                      <a:schemeClr val="bg1"/>
                    </a:solidFill>
                  </a:rPr>
                  <a:t>Each throw lands in the same hand from which it was thrown.</a:t>
                </a:r>
              </a:p>
              <a:p>
                <a:pPr marL="342900" indent="-342900"/>
                <a:r>
                  <a:rPr lang="en-US" sz="2800" dirty="0" smtClean="0">
                    <a:solidFill>
                      <a:schemeClr val="bg1"/>
                    </a:solidFill>
                  </a:rPr>
                  <a:t>These are called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fountain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patterns.</a:t>
                </a:r>
              </a:p>
              <a:p>
                <a:pPr marL="342900" indent="-342900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95400"/>
                <a:ext cx="6019801" cy="5105400"/>
              </a:xfrm>
              <a:blipFill rotWithShape="0">
                <a:blip r:embed="rId3"/>
                <a:stretch>
                  <a:fillRect l="-2024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6433285" y="3886200"/>
            <a:ext cx="1720115" cy="2209800"/>
            <a:chOff x="6357085" y="4000500"/>
            <a:chExt cx="1720115" cy="2095500"/>
          </a:xfrm>
        </p:grpSpPr>
        <p:sp>
          <p:nvSpPr>
            <p:cNvPr id="10" name="Freeform 9"/>
            <p:cNvSpPr/>
            <p:nvPr/>
          </p:nvSpPr>
          <p:spPr>
            <a:xfrm>
              <a:off x="6357085" y="4000500"/>
              <a:ext cx="609600" cy="2095500"/>
            </a:xfrm>
            <a:custGeom>
              <a:avLst/>
              <a:gdLst>
                <a:gd name="connsiteX0" fmla="*/ 304800 w 609600"/>
                <a:gd name="connsiteY0" fmla="*/ 0 h 2095500"/>
                <a:gd name="connsiteX1" fmla="*/ 609600 w 609600"/>
                <a:gd name="connsiteY1" fmla="*/ 1905000 h 2095500"/>
                <a:gd name="connsiteX2" fmla="*/ 304800 w 609600"/>
                <a:gd name="connsiteY2" fmla="*/ 2095500 h 2095500"/>
                <a:gd name="connsiteX3" fmla="*/ 0 w 609600"/>
                <a:gd name="connsiteY3" fmla="*/ 1905000 h 2095500"/>
                <a:gd name="connsiteX4" fmla="*/ 304800 w 609600"/>
                <a:gd name="connsiteY4" fmla="*/ 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2095500">
                  <a:moveTo>
                    <a:pt x="304800" y="0"/>
                  </a:moveTo>
                  <a:cubicBezTo>
                    <a:pt x="473136" y="0"/>
                    <a:pt x="609600" y="852898"/>
                    <a:pt x="609600" y="1905000"/>
                  </a:cubicBezTo>
                  <a:cubicBezTo>
                    <a:pt x="609600" y="2010210"/>
                    <a:pt x="473136" y="2095500"/>
                    <a:pt x="304800" y="2095500"/>
                  </a:cubicBezTo>
                  <a:cubicBezTo>
                    <a:pt x="136464" y="2095500"/>
                    <a:pt x="0" y="2010210"/>
                    <a:pt x="0" y="1905000"/>
                  </a:cubicBezTo>
                  <a:cubicBezTo>
                    <a:pt x="0" y="852898"/>
                    <a:pt x="136464" y="0"/>
                    <a:pt x="304800" y="0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67600" y="4000500"/>
              <a:ext cx="609600" cy="2095500"/>
            </a:xfrm>
            <a:custGeom>
              <a:avLst/>
              <a:gdLst>
                <a:gd name="connsiteX0" fmla="*/ 304800 w 609600"/>
                <a:gd name="connsiteY0" fmla="*/ 0 h 2095500"/>
                <a:gd name="connsiteX1" fmla="*/ 609600 w 609600"/>
                <a:gd name="connsiteY1" fmla="*/ 1905000 h 2095500"/>
                <a:gd name="connsiteX2" fmla="*/ 304800 w 609600"/>
                <a:gd name="connsiteY2" fmla="*/ 2095500 h 2095500"/>
                <a:gd name="connsiteX3" fmla="*/ 0 w 609600"/>
                <a:gd name="connsiteY3" fmla="*/ 1905000 h 2095500"/>
                <a:gd name="connsiteX4" fmla="*/ 304800 w 609600"/>
                <a:gd name="connsiteY4" fmla="*/ 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2095500">
                  <a:moveTo>
                    <a:pt x="304800" y="0"/>
                  </a:moveTo>
                  <a:cubicBezTo>
                    <a:pt x="473136" y="0"/>
                    <a:pt x="609600" y="852898"/>
                    <a:pt x="609600" y="1905000"/>
                  </a:cubicBezTo>
                  <a:cubicBezTo>
                    <a:pt x="609600" y="2010210"/>
                    <a:pt x="473136" y="2095500"/>
                    <a:pt x="304800" y="2095500"/>
                  </a:cubicBezTo>
                  <a:cubicBezTo>
                    <a:pt x="136464" y="2095500"/>
                    <a:pt x="0" y="2010210"/>
                    <a:pt x="0" y="1905000"/>
                  </a:cubicBezTo>
                  <a:cubicBezTo>
                    <a:pt x="0" y="852898"/>
                    <a:pt x="136464" y="0"/>
                    <a:pt x="304800" y="0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32333" y="1219200"/>
            <a:ext cx="1721067" cy="1981200"/>
            <a:chOff x="6357085" y="1977091"/>
            <a:chExt cx="1721067" cy="1451910"/>
          </a:xfrm>
        </p:grpSpPr>
        <p:sp>
          <p:nvSpPr>
            <p:cNvPr id="26" name="Freeform 25"/>
            <p:cNvSpPr/>
            <p:nvPr/>
          </p:nvSpPr>
          <p:spPr>
            <a:xfrm>
              <a:off x="6357085" y="3195657"/>
              <a:ext cx="609600" cy="233344"/>
            </a:xfrm>
            <a:custGeom>
              <a:avLst/>
              <a:gdLst>
                <a:gd name="connsiteX0" fmla="*/ 1687 w 609600"/>
                <a:gd name="connsiteY0" fmla="*/ 0 h 200958"/>
                <a:gd name="connsiteX1" fmla="*/ 607914 w 609600"/>
                <a:gd name="connsiteY1" fmla="*/ 0 h 200958"/>
                <a:gd name="connsiteX2" fmla="*/ 609600 w 609600"/>
                <a:gd name="connsiteY2" fmla="*/ 10458 h 200958"/>
                <a:gd name="connsiteX3" fmla="*/ 304800 w 609600"/>
                <a:gd name="connsiteY3" fmla="*/ 200958 h 200958"/>
                <a:gd name="connsiteX4" fmla="*/ 0 w 609600"/>
                <a:gd name="connsiteY4" fmla="*/ 10458 h 200958"/>
                <a:gd name="connsiteX5" fmla="*/ 1687 w 609600"/>
                <a:gd name="connsiteY5" fmla="*/ 0 h 200958"/>
                <a:gd name="connsiteX0" fmla="*/ 607914 w 609600"/>
                <a:gd name="connsiteY0" fmla="*/ 0 h 200958"/>
                <a:gd name="connsiteX1" fmla="*/ 609600 w 609600"/>
                <a:gd name="connsiteY1" fmla="*/ 10458 h 200958"/>
                <a:gd name="connsiteX2" fmla="*/ 304800 w 609600"/>
                <a:gd name="connsiteY2" fmla="*/ 200958 h 200958"/>
                <a:gd name="connsiteX3" fmla="*/ 0 w 609600"/>
                <a:gd name="connsiteY3" fmla="*/ 10458 h 200958"/>
                <a:gd name="connsiteX4" fmla="*/ 93127 w 609600"/>
                <a:gd name="connsiteY4" fmla="*/ 91440 h 200958"/>
                <a:gd name="connsiteX0" fmla="*/ 607914 w 609600"/>
                <a:gd name="connsiteY0" fmla="*/ 10954 h 211912"/>
                <a:gd name="connsiteX1" fmla="*/ 609600 w 609600"/>
                <a:gd name="connsiteY1" fmla="*/ 21412 h 211912"/>
                <a:gd name="connsiteX2" fmla="*/ 304800 w 609600"/>
                <a:gd name="connsiteY2" fmla="*/ 211912 h 211912"/>
                <a:gd name="connsiteX3" fmla="*/ 0 w 609600"/>
                <a:gd name="connsiteY3" fmla="*/ 21412 h 211912"/>
                <a:gd name="connsiteX4" fmla="*/ 5021 w 609600"/>
                <a:gd name="connsiteY4" fmla="*/ 0 h 211912"/>
                <a:gd name="connsiteX0" fmla="*/ 607914 w 609600"/>
                <a:gd name="connsiteY0" fmla="*/ 41911 h 242869"/>
                <a:gd name="connsiteX1" fmla="*/ 609600 w 609600"/>
                <a:gd name="connsiteY1" fmla="*/ 52369 h 242869"/>
                <a:gd name="connsiteX2" fmla="*/ 304800 w 609600"/>
                <a:gd name="connsiteY2" fmla="*/ 242869 h 242869"/>
                <a:gd name="connsiteX3" fmla="*/ 0 w 609600"/>
                <a:gd name="connsiteY3" fmla="*/ 52369 h 242869"/>
                <a:gd name="connsiteX4" fmla="*/ 5021 w 609600"/>
                <a:gd name="connsiteY4" fmla="*/ 0 h 242869"/>
                <a:gd name="connsiteX0" fmla="*/ 607914 w 609600"/>
                <a:gd name="connsiteY0" fmla="*/ 32386 h 233344"/>
                <a:gd name="connsiteX1" fmla="*/ 609600 w 609600"/>
                <a:gd name="connsiteY1" fmla="*/ 42844 h 233344"/>
                <a:gd name="connsiteX2" fmla="*/ 304800 w 609600"/>
                <a:gd name="connsiteY2" fmla="*/ 233344 h 233344"/>
                <a:gd name="connsiteX3" fmla="*/ 0 w 609600"/>
                <a:gd name="connsiteY3" fmla="*/ 42844 h 233344"/>
                <a:gd name="connsiteX4" fmla="*/ 259 w 609600"/>
                <a:gd name="connsiteY4" fmla="*/ 0 h 233344"/>
                <a:gd name="connsiteX0" fmla="*/ 607914 w 609600"/>
                <a:gd name="connsiteY0" fmla="*/ 32386 h 233344"/>
                <a:gd name="connsiteX1" fmla="*/ 609600 w 609600"/>
                <a:gd name="connsiteY1" fmla="*/ 42844 h 233344"/>
                <a:gd name="connsiteX2" fmla="*/ 304800 w 609600"/>
                <a:gd name="connsiteY2" fmla="*/ 233344 h 233344"/>
                <a:gd name="connsiteX3" fmla="*/ 0 w 609600"/>
                <a:gd name="connsiteY3" fmla="*/ 42844 h 233344"/>
                <a:gd name="connsiteX4" fmla="*/ 2640 w 609600"/>
                <a:gd name="connsiteY4" fmla="*/ 0 h 23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233344">
                  <a:moveTo>
                    <a:pt x="607914" y="32386"/>
                  </a:moveTo>
                  <a:lnTo>
                    <a:pt x="609600" y="42844"/>
                  </a:lnTo>
                  <a:cubicBezTo>
                    <a:pt x="609600" y="148054"/>
                    <a:pt x="473136" y="233344"/>
                    <a:pt x="304800" y="233344"/>
                  </a:cubicBezTo>
                  <a:cubicBezTo>
                    <a:pt x="136464" y="233344"/>
                    <a:pt x="0" y="148054"/>
                    <a:pt x="0" y="42844"/>
                  </a:cubicBezTo>
                  <a:cubicBezTo>
                    <a:pt x="562" y="39358"/>
                    <a:pt x="2640" y="0"/>
                    <a:pt x="2640" y="0"/>
                  </a:cubicBezTo>
                </a:path>
              </a:pathLst>
            </a:custGeom>
            <a:noFill/>
            <a:ln w="2857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357085" y="1977092"/>
              <a:ext cx="1113848" cy="1280478"/>
            </a:xfrm>
            <a:custGeom>
              <a:avLst/>
              <a:gdLst>
                <a:gd name="connsiteX0" fmla="*/ 570801 w 1141602"/>
                <a:gd name="connsiteY0" fmla="*/ 0 h 1250951"/>
                <a:gd name="connsiteX1" fmla="*/ 1137483 w 1141602"/>
                <a:gd name="connsiteY1" fmla="*/ 1204660 h 1250951"/>
                <a:gd name="connsiteX2" fmla="*/ 1141602 w 1141602"/>
                <a:gd name="connsiteY2" fmla="*/ 1250951 h 1250951"/>
                <a:gd name="connsiteX3" fmla="*/ 0 w 1141602"/>
                <a:gd name="connsiteY3" fmla="*/ 1250951 h 1250951"/>
                <a:gd name="connsiteX4" fmla="*/ 4119 w 1141602"/>
                <a:gd name="connsiteY4" fmla="*/ 1204660 h 1250951"/>
                <a:gd name="connsiteX5" fmla="*/ 570801 w 1141602"/>
                <a:gd name="connsiteY5" fmla="*/ 0 h 1250951"/>
                <a:gd name="connsiteX0" fmla="*/ 0 w 1235602"/>
                <a:gd name="connsiteY0" fmla="*/ 1250951 h 1342391"/>
                <a:gd name="connsiteX1" fmla="*/ 4119 w 1235602"/>
                <a:gd name="connsiteY1" fmla="*/ 1204660 h 1342391"/>
                <a:gd name="connsiteX2" fmla="*/ 570801 w 1235602"/>
                <a:gd name="connsiteY2" fmla="*/ 0 h 1342391"/>
                <a:gd name="connsiteX3" fmla="*/ 1137483 w 1235602"/>
                <a:gd name="connsiteY3" fmla="*/ 1204660 h 1342391"/>
                <a:gd name="connsiteX4" fmla="*/ 1235602 w 1235602"/>
                <a:gd name="connsiteY4" fmla="*/ 1342391 h 1342391"/>
                <a:gd name="connsiteX0" fmla="*/ 0 w 1147477"/>
                <a:gd name="connsiteY0" fmla="*/ 1250951 h 1280478"/>
                <a:gd name="connsiteX1" fmla="*/ 4119 w 1147477"/>
                <a:gd name="connsiteY1" fmla="*/ 1204660 h 1280478"/>
                <a:gd name="connsiteX2" fmla="*/ 570801 w 1147477"/>
                <a:gd name="connsiteY2" fmla="*/ 0 h 1280478"/>
                <a:gd name="connsiteX3" fmla="*/ 1137483 w 1147477"/>
                <a:gd name="connsiteY3" fmla="*/ 1204660 h 1280478"/>
                <a:gd name="connsiteX4" fmla="*/ 1147477 w 1147477"/>
                <a:gd name="connsiteY4" fmla="*/ 1280478 h 1280478"/>
                <a:gd name="connsiteX0" fmla="*/ 0 w 1145028"/>
                <a:gd name="connsiteY0" fmla="*/ 1250951 h 1280478"/>
                <a:gd name="connsiteX1" fmla="*/ 4119 w 1145028"/>
                <a:gd name="connsiteY1" fmla="*/ 1204660 h 1280478"/>
                <a:gd name="connsiteX2" fmla="*/ 570801 w 1145028"/>
                <a:gd name="connsiteY2" fmla="*/ 0 h 1280478"/>
                <a:gd name="connsiteX3" fmla="*/ 1137483 w 1145028"/>
                <a:gd name="connsiteY3" fmla="*/ 1204660 h 1280478"/>
                <a:gd name="connsiteX4" fmla="*/ 1145028 w 1145028"/>
                <a:gd name="connsiteY4" fmla="*/ 1280478 h 12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028" h="1280478">
                  <a:moveTo>
                    <a:pt x="0" y="1250951"/>
                  </a:moveTo>
                  <a:lnTo>
                    <a:pt x="4119" y="1204660"/>
                  </a:lnTo>
                  <a:cubicBezTo>
                    <a:pt x="79245" y="506741"/>
                    <a:pt x="304543" y="0"/>
                    <a:pt x="570801" y="0"/>
                  </a:cubicBezTo>
                  <a:cubicBezTo>
                    <a:pt x="837060" y="0"/>
                    <a:pt x="1062357" y="506741"/>
                    <a:pt x="1137483" y="1204660"/>
                  </a:cubicBezTo>
                  <a:cubicBezTo>
                    <a:pt x="1138856" y="1220090"/>
                    <a:pt x="1145028" y="1280478"/>
                    <a:pt x="1145028" y="1280478"/>
                  </a:cubicBezTo>
                </a:path>
              </a:pathLst>
            </a:custGeom>
            <a:noFill/>
            <a:ln w="2857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flipH="1">
              <a:off x="7468552" y="3195656"/>
              <a:ext cx="609600" cy="233344"/>
            </a:xfrm>
            <a:custGeom>
              <a:avLst/>
              <a:gdLst>
                <a:gd name="connsiteX0" fmla="*/ 1687 w 609600"/>
                <a:gd name="connsiteY0" fmla="*/ 0 h 200958"/>
                <a:gd name="connsiteX1" fmla="*/ 607914 w 609600"/>
                <a:gd name="connsiteY1" fmla="*/ 0 h 200958"/>
                <a:gd name="connsiteX2" fmla="*/ 609600 w 609600"/>
                <a:gd name="connsiteY2" fmla="*/ 10458 h 200958"/>
                <a:gd name="connsiteX3" fmla="*/ 304800 w 609600"/>
                <a:gd name="connsiteY3" fmla="*/ 200958 h 200958"/>
                <a:gd name="connsiteX4" fmla="*/ 0 w 609600"/>
                <a:gd name="connsiteY4" fmla="*/ 10458 h 200958"/>
                <a:gd name="connsiteX5" fmla="*/ 1687 w 609600"/>
                <a:gd name="connsiteY5" fmla="*/ 0 h 200958"/>
                <a:gd name="connsiteX0" fmla="*/ 607914 w 609600"/>
                <a:gd name="connsiteY0" fmla="*/ 0 h 200958"/>
                <a:gd name="connsiteX1" fmla="*/ 609600 w 609600"/>
                <a:gd name="connsiteY1" fmla="*/ 10458 h 200958"/>
                <a:gd name="connsiteX2" fmla="*/ 304800 w 609600"/>
                <a:gd name="connsiteY2" fmla="*/ 200958 h 200958"/>
                <a:gd name="connsiteX3" fmla="*/ 0 w 609600"/>
                <a:gd name="connsiteY3" fmla="*/ 10458 h 200958"/>
                <a:gd name="connsiteX4" fmla="*/ 93127 w 609600"/>
                <a:gd name="connsiteY4" fmla="*/ 91440 h 200958"/>
                <a:gd name="connsiteX0" fmla="*/ 607914 w 609600"/>
                <a:gd name="connsiteY0" fmla="*/ 10954 h 211912"/>
                <a:gd name="connsiteX1" fmla="*/ 609600 w 609600"/>
                <a:gd name="connsiteY1" fmla="*/ 21412 h 211912"/>
                <a:gd name="connsiteX2" fmla="*/ 304800 w 609600"/>
                <a:gd name="connsiteY2" fmla="*/ 211912 h 211912"/>
                <a:gd name="connsiteX3" fmla="*/ 0 w 609600"/>
                <a:gd name="connsiteY3" fmla="*/ 21412 h 211912"/>
                <a:gd name="connsiteX4" fmla="*/ 5021 w 609600"/>
                <a:gd name="connsiteY4" fmla="*/ 0 h 211912"/>
                <a:gd name="connsiteX0" fmla="*/ 607914 w 609600"/>
                <a:gd name="connsiteY0" fmla="*/ 41911 h 242869"/>
                <a:gd name="connsiteX1" fmla="*/ 609600 w 609600"/>
                <a:gd name="connsiteY1" fmla="*/ 52369 h 242869"/>
                <a:gd name="connsiteX2" fmla="*/ 304800 w 609600"/>
                <a:gd name="connsiteY2" fmla="*/ 242869 h 242869"/>
                <a:gd name="connsiteX3" fmla="*/ 0 w 609600"/>
                <a:gd name="connsiteY3" fmla="*/ 52369 h 242869"/>
                <a:gd name="connsiteX4" fmla="*/ 5021 w 609600"/>
                <a:gd name="connsiteY4" fmla="*/ 0 h 242869"/>
                <a:gd name="connsiteX0" fmla="*/ 607914 w 609600"/>
                <a:gd name="connsiteY0" fmla="*/ 32386 h 233344"/>
                <a:gd name="connsiteX1" fmla="*/ 609600 w 609600"/>
                <a:gd name="connsiteY1" fmla="*/ 42844 h 233344"/>
                <a:gd name="connsiteX2" fmla="*/ 304800 w 609600"/>
                <a:gd name="connsiteY2" fmla="*/ 233344 h 233344"/>
                <a:gd name="connsiteX3" fmla="*/ 0 w 609600"/>
                <a:gd name="connsiteY3" fmla="*/ 42844 h 233344"/>
                <a:gd name="connsiteX4" fmla="*/ 259 w 609600"/>
                <a:gd name="connsiteY4" fmla="*/ 0 h 233344"/>
                <a:gd name="connsiteX0" fmla="*/ 607914 w 609600"/>
                <a:gd name="connsiteY0" fmla="*/ 32386 h 233344"/>
                <a:gd name="connsiteX1" fmla="*/ 609600 w 609600"/>
                <a:gd name="connsiteY1" fmla="*/ 42844 h 233344"/>
                <a:gd name="connsiteX2" fmla="*/ 304800 w 609600"/>
                <a:gd name="connsiteY2" fmla="*/ 233344 h 233344"/>
                <a:gd name="connsiteX3" fmla="*/ 0 w 609600"/>
                <a:gd name="connsiteY3" fmla="*/ 42844 h 233344"/>
                <a:gd name="connsiteX4" fmla="*/ 2640 w 609600"/>
                <a:gd name="connsiteY4" fmla="*/ 0 h 23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233344">
                  <a:moveTo>
                    <a:pt x="607914" y="32386"/>
                  </a:moveTo>
                  <a:lnTo>
                    <a:pt x="609600" y="42844"/>
                  </a:lnTo>
                  <a:cubicBezTo>
                    <a:pt x="609600" y="148054"/>
                    <a:pt x="473136" y="233344"/>
                    <a:pt x="304800" y="233344"/>
                  </a:cubicBezTo>
                  <a:cubicBezTo>
                    <a:pt x="136464" y="233344"/>
                    <a:pt x="0" y="148054"/>
                    <a:pt x="0" y="42844"/>
                  </a:cubicBezTo>
                  <a:cubicBezTo>
                    <a:pt x="562" y="39358"/>
                    <a:pt x="2640" y="0"/>
                    <a:pt x="2640" y="0"/>
                  </a:cubicBezTo>
                </a:path>
              </a:pathLst>
            </a:custGeom>
            <a:noFill/>
            <a:ln w="2857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6964304" y="1977091"/>
              <a:ext cx="1113848" cy="1280478"/>
            </a:xfrm>
            <a:custGeom>
              <a:avLst/>
              <a:gdLst>
                <a:gd name="connsiteX0" fmla="*/ 570801 w 1141602"/>
                <a:gd name="connsiteY0" fmla="*/ 0 h 1250951"/>
                <a:gd name="connsiteX1" fmla="*/ 1137483 w 1141602"/>
                <a:gd name="connsiteY1" fmla="*/ 1204660 h 1250951"/>
                <a:gd name="connsiteX2" fmla="*/ 1141602 w 1141602"/>
                <a:gd name="connsiteY2" fmla="*/ 1250951 h 1250951"/>
                <a:gd name="connsiteX3" fmla="*/ 0 w 1141602"/>
                <a:gd name="connsiteY3" fmla="*/ 1250951 h 1250951"/>
                <a:gd name="connsiteX4" fmla="*/ 4119 w 1141602"/>
                <a:gd name="connsiteY4" fmla="*/ 1204660 h 1250951"/>
                <a:gd name="connsiteX5" fmla="*/ 570801 w 1141602"/>
                <a:gd name="connsiteY5" fmla="*/ 0 h 1250951"/>
                <a:gd name="connsiteX0" fmla="*/ 0 w 1235602"/>
                <a:gd name="connsiteY0" fmla="*/ 1250951 h 1342391"/>
                <a:gd name="connsiteX1" fmla="*/ 4119 w 1235602"/>
                <a:gd name="connsiteY1" fmla="*/ 1204660 h 1342391"/>
                <a:gd name="connsiteX2" fmla="*/ 570801 w 1235602"/>
                <a:gd name="connsiteY2" fmla="*/ 0 h 1342391"/>
                <a:gd name="connsiteX3" fmla="*/ 1137483 w 1235602"/>
                <a:gd name="connsiteY3" fmla="*/ 1204660 h 1342391"/>
                <a:gd name="connsiteX4" fmla="*/ 1235602 w 1235602"/>
                <a:gd name="connsiteY4" fmla="*/ 1342391 h 1342391"/>
                <a:gd name="connsiteX0" fmla="*/ 0 w 1147477"/>
                <a:gd name="connsiteY0" fmla="*/ 1250951 h 1280478"/>
                <a:gd name="connsiteX1" fmla="*/ 4119 w 1147477"/>
                <a:gd name="connsiteY1" fmla="*/ 1204660 h 1280478"/>
                <a:gd name="connsiteX2" fmla="*/ 570801 w 1147477"/>
                <a:gd name="connsiteY2" fmla="*/ 0 h 1280478"/>
                <a:gd name="connsiteX3" fmla="*/ 1137483 w 1147477"/>
                <a:gd name="connsiteY3" fmla="*/ 1204660 h 1280478"/>
                <a:gd name="connsiteX4" fmla="*/ 1147477 w 1147477"/>
                <a:gd name="connsiteY4" fmla="*/ 1280478 h 1280478"/>
                <a:gd name="connsiteX0" fmla="*/ 0 w 1145028"/>
                <a:gd name="connsiteY0" fmla="*/ 1250951 h 1280478"/>
                <a:gd name="connsiteX1" fmla="*/ 4119 w 1145028"/>
                <a:gd name="connsiteY1" fmla="*/ 1204660 h 1280478"/>
                <a:gd name="connsiteX2" fmla="*/ 570801 w 1145028"/>
                <a:gd name="connsiteY2" fmla="*/ 0 h 1280478"/>
                <a:gd name="connsiteX3" fmla="*/ 1137483 w 1145028"/>
                <a:gd name="connsiteY3" fmla="*/ 1204660 h 1280478"/>
                <a:gd name="connsiteX4" fmla="*/ 1145028 w 1145028"/>
                <a:gd name="connsiteY4" fmla="*/ 1280478 h 12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028" h="1280478">
                  <a:moveTo>
                    <a:pt x="0" y="1250951"/>
                  </a:moveTo>
                  <a:lnTo>
                    <a:pt x="4119" y="1204660"/>
                  </a:lnTo>
                  <a:cubicBezTo>
                    <a:pt x="79245" y="506741"/>
                    <a:pt x="304543" y="0"/>
                    <a:pt x="570801" y="0"/>
                  </a:cubicBezTo>
                  <a:cubicBezTo>
                    <a:pt x="837060" y="0"/>
                    <a:pt x="1062357" y="506741"/>
                    <a:pt x="1137483" y="1204660"/>
                  </a:cubicBezTo>
                  <a:cubicBezTo>
                    <a:pt x="1138856" y="1220090"/>
                    <a:pt x="1145028" y="1280478"/>
                    <a:pt x="1145028" y="1280478"/>
                  </a:cubicBezTo>
                </a:path>
              </a:pathLst>
            </a:custGeom>
            <a:noFill/>
            <a:ln w="28575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8001000" y="28194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31009" y="14478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05637" y="19050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91400" y="5715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70825" y="4130675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817807" y="4505325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89307" y="52959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3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-0.00018 -0.1088 -0.02865 -0.25463 -0.06077 -0.2544 C -0.09271 -0.2544 -0.11667 -0.11922 -0.12118 -0.0051 C -0.12362 0.0206 -0.13594 0.03356 -0.15452 0.03472 C -0.16684 0.03495 -0.18837 0.02152 -0.1875 -0.00463 C -0.18681 -0.03079 -0.17153 -0.25625 -0.12743 -0.2544 C -0.08368 -0.25255 -0.06945 -0.07408 -0.0665 -0.00186 C -0.06077 0.03009 -0.04219 0.03287 -0.03125 0.0331 C -0.02014 0.03333 -0.0007 0.025 4.16667E-6 4.07407E-6 Z " pathEditMode="relative" rAng="0" ptsTypes="AAAAAAAAA">
                                      <p:cBhvr>
                                        <p:cTn id="33" dur="5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09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5.55112E-17 C 0.01025 -0.04329 0.02049 -0.1213 0.05035 -0.1213 C 0.08004 -0.1213 0.10712 0.01806 0.11025 0.13241 C 0.10868 0.16181 0.08629 0.16782 0.07674 0.1669 C 0.0566 0.16782 0.04358 0.15532 0.04288 0.13125 C 0.03993 0.03981 0.01476 -0.12431 -0.0184 -0.1213 C -0.05156 -0.11829 -0.0743 0.00394 -0.07899 0.12477 C -0.08003 0.15116 -0.05989 0.16667 -0.04687 0.16782 C -0.0276 0.16713 -0.01736 0.15995 -0.01302 0.13125 C -0.00885 0.10278 -0.00989 0.04028 -0.00017 5.55112E-17 Z " pathEditMode="relative" rAng="0" ptsTypes="AAAAAAAAAA">
                                      <p:cBhvr>
                                        <p:cTn id="3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3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2 C -0.01146 0.04283 -0.02743 0.1463 -0.02743 0.19561 C -0.02534 0.22315 -0.00538 0.23287 0.00504 0.23426 C 0.01563 0.23565 0.0375 0.225 0.03993 0.19838 C 0.03959 0.07963 0.0691 -0.05439 0.10052 -0.05555 C 0.13177 -0.05671 0.15504 0.0801 0.16233 0.19838 C 0.15868 0.22547 0.14098 0.23195 0.12952 0.23357 C 0.11302 0.23449 0.09792 0.22454 0.09479 0.19699 C 0.08542 0.01528 0.05486 -0.05439 0.03507 -0.05463 C 0.01528 -0.05486 0.00973 -0.0287 -0.00069 -0.00092 Z " pathEditMode="relative" rAng="0" ptsTypes="AAAAAAAAAA">
                                      <p:cBhvr>
                                        <p:cTn id="3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 C -0.00017 -0.05301 0.00903 -0.28843 0.03351 -0.2875 C 0.05538 -0.29075 0.06858 -0.08936 0.06563 0.00231 C 0.06649 0.02291 0.04514 0.03518 0.03351 0.03518 C 0.02188 0.03379 0.00278 0.0324 0 -0.00024 Z " pathEditMode="relative" rAng="0" ptsTypes="AAA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1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47 C 0.01233 0.08889 0.01667 0.19097 0.01354 0.23912 C 0.01215 0.26088 -0.00816 0.26481 -0.01823 0.26481 C -0.03403 0.26412 -0.05208 0.25555 -0.05226 0.23148 C -0.05208 0.03703 -0.03194 -0.05787 -0.02066 -0.05741 C -0.00937 -0.05695 -0.00799 -0.04028 -0.00069 -0.00047 Z " pathEditMode="relative" rAng="0" ptsTypes="AAAAAA">
                                      <p:cBhvr>
                                        <p:cTn id="7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04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C -0.00295 -0.0294 -0.01181 -0.11204 -0.0257 -0.1125 C -0.04358 -0.1132 -0.06146 0.05 -0.05903 0.18217 C -0.05851 0.20416 -0.03525 0.20995 -0.02639 0.21018 C -0.00782 0.20879 0.00538 0.20185 0.00729 0.18102 C 0.00833 0.13564 0.00225 0.02801 -0.00035 -0.0007 Z " pathEditMode="relative" rAng="0" ptsTypes="AAAAAA">
                                      <p:cBhvr>
                                        <p:cTn id="7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49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24 C -0.00173 0.04121 -0.00156 0.04051 -0.00086 0.06875 C 0.00191 0.08797 0.01962 0.09445 0.03143 0.09445 C 0.04896 0.09306 0.06493 0.08704 0.06563 0.06528 C 0.06493 -0.06342 0.05452 -0.22824 0.03143 -0.22754 C 0.00834 -0.22685 0.00209 -0.04976 -0.00086 0.00024 Z " pathEditMode="relative" rAng="0" ptsTypes="AAAAAA">
                                      <p:cBhvr>
                                        <p:cTn id="7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795" y="-609600"/>
            <a:ext cx="3036409" cy="7478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?</a:t>
            </a:r>
            <a:endParaRPr lang="en-US" sz="48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405152"/>
            <a:ext cx="868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</a:rPr>
              <a:t>Questions?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1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257801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Reference: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Burkard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Polster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i="1" dirty="0" smtClean="0">
                <a:solidFill>
                  <a:schemeClr val="bg1"/>
                </a:solidFill>
              </a:rPr>
              <a:t>The Mathematics of Juggling</a:t>
            </a:r>
            <a:r>
              <a:rPr lang="en-US" sz="2800" dirty="0" smtClean="0">
                <a:solidFill>
                  <a:schemeClr val="bg1"/>
                </a:solidFill>
              </a:rPr>
              <a:t>. Springer, 2003.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Juggling Simulators:</a:t>
            </a:r>
          </a:p>
          <a:p>
            <a:pPr marL="292100" indent="-292100"/>
            <a:r>
              <a:rPr lang="en-US" sz="2800" dirty="0" smtClean="0">
                <a:solidFill>
                  <a:schemeClr val="bg1"/>
                </a:solidFill>
              </a:rPr>
              <a:t>jugglinglab.sourceforge.net </a:t>
            </a:r>
          </a:p>
          <a:p>
            <a:pPr marL="292100" indent="-292100"/>
            <a:r>
              <a:rPr lang="en-US" sz="2800" dirty="0" smtClean="0">
                <a:solidFill>
                  <a:schemeClr val="bg1"/>
                </a:solidFill>
              </a:rPr>
              <a:t>www.siteswap.net/JsJuggle.html</a:t>
            </a:r>
            <a:endParaRPr lang="en-US" sz="2800" dirty="0">
              <a:solidFill>
                <a:schemeClr val="bg1"/>
              </a:solidFill>
            </a:endParaRPr>
          </a:p>
          <a:p>
            <a:pPr marL="292100" indent="-292100"/>
            <a:r>
              <a:rPr lang="en-US" sz="2800" dirty="0" smtClean="0">
                <a:solidFill>
                  <a:schemeClr val="bg1"/>
                </a:solidFill>
              </a:rPr>
              <a:t>www.juggloid.com/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53164"/>
            <a:ext cx="2514600" cy="37828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6578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change things up a bit…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975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smtClean="0">
                <a:solidFill>
                  <a:schemeClr val="accent5"/>
                </a:solidFill>
              </a:rPr>
              <a:t>Axioms</a:t>
            </a:r>
            <a:r>
              <a:rPr lang="en-US" sz="2300" dirty="0" smtClean="0">
                <a:solidFill>
                  <a:schemeClr val="accent5"/>
                </a:solidFill>
              </a:rPr>
              <a:t>: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The juggler must juggle at a </a:t>
            </a:r>
            <a:r>
              <a:rPr lang="en-US" sz="2300" b="1" dirty="0" smtClean="0">
                <a:solidFill>
                  <a:schemeClr val="accent1"/>
                </a:solidFill>
              </a:rPr>
              <a:t>constant rhythm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Only </a:t>
            </a:r>
            <a:r>
              <a:rPr lang="en-US" sz="2300" b="1" dirty="0" smtClean="0">
                <a:solidFill>
                  <a:schemeClr val="accent1"/>
                </a:solidFill>
              </a:rPr>
              <a:t>one</a:t>
            </a:r>
            <a:r>
              <a:rPr lang="en-US" sz="2300" dirty="0" smtClean="0">
                <a:solidFill>
                  <a:schemeClr val="bg1"/>
                </a:solidFill>
              </a:rPr>
              <a:t> throw may occur on each beat of the pattern.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Throws on even beats must be made from the right hand; throws on odd beats from the left hand.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The pattern juggled must be </a:t>
            </a:r>
            <a:r>
              <a:rPr lang="en-US" sz="2300" b="1" dirty="0" smtClean="0">
                <a:solidFill>
                  <a:schemeClr val="accent1"/>
                </a:solidFill>
              </a:rPr>
              <a:t>periodic</a:t>
            </a:r>
            <a:r>
              <a:rPr lang="en-US" sz="2300" dirty="0" smtClean="0">
                <a:solidFill>
                  <a:schemeClr val="bg1"/>
                </a:solidFill>
              </a:rPr>
              <a:t>. It must repeat. It must repeat.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All balls must be thrown to the </a:t>
            </a:r>
            <a:r>
              <a:rPr lang="en-US" sz="2300" b="1" dirty="0" smtClean="0">
                <a:solidFill>
                  <a:schemeClr val="accent1"/>
                </a:solidFill>
              </a:rPr>
              <a:t>same height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3526" y="3590925"/>
            <a:ext cx="5715000" cy="0"/>
          </a:xfrm>
          <a:prstGeom prst="line">
            <a:avLst/>
          </a:prstGeom>
          <a:ln w="444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0526" y="4353580"/>
            <a:ext cx="8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if we allow throws of </a:t>
            </a:r>
            <a:r>
              <a:rPr lang="en-US" sz="3600" b="1" i="1" dirty="0" smtClean="0">
                <a:solidFill>
                  <a:schemeClr val="bg1"/>
                </a:solidFill>
              </a:rPr>
              <a:t>different</a:t>
            </a:r>
            <a:r>
              <a:rPr lang="en-US" sz="3600" b="1" dirty="0" smtClean="0">
                <a:solidFill>
                  <a:schemeClr val="bg1"/>
                </a:solidFill>
              </a:rPr>
              <a:t> heights?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344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Axioms 1-4 describe the </a:t>
            </a:r>
            <a:r>
              <a:rPr lang="en-US" sz="2800" b="1" dirty="0" smtClean="0">
                <a:solidFill>
                  <a:schemeClr val="accent1"/>
                </a:solidFill>
              </a:rPr>
              <a:t>simple juggling patterns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09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9143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28" y="1143000"/>
            <a:ext cx="868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can make a 4-throw, then a 4-throw, then a 1-throw, and repeat: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830253" y="2407860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432345" y="2407857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656035" y="2407858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254387" y="2407860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67658" y="3327087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882192" y="3322260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719224" y="3327087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489693" y="2406839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115378" y="2406839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750251" y="3581397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369370" y="3581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978382" y="3581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596079" y="3581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99644" y="358140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809244" y="3581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424925" y="3581400"/>
            <a:ext cx="125950" cy="12595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028444" y="35814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638044" y="358140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61270" y="3729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75379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66367" y="3729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93076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96641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21922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06240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25441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35041" y="3729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51857" y="372933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6793541" y="1981200"/>
            <a:ext cx="2045659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61730" y="22408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83036" y="19442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6"/>
                </a:solidFill>
                <a:latin typeface="Arial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68700" y="27973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67584" y="20100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88890" y="20100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74554" y="28631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6"/>
                </a:solidFill>
                <a:latin typeface="Arial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27303" y="20100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6"/>
                </a:solidFill>
                <a:latin typeface="Arial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48609" y="20100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34273" y="286315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5028" y="4343400"/>
            <a:ext cx="868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call this pattern </a:t>
            </a:r>
            <a:r>
              <a:rPr lang="en-US" sz="2800" b="1" dirty="0" smtClean="0">
                <a:solidFill>
                  <a:schemeClr val="accent1"/>
                </a:solidFill>
              </a:rPr>
              <a:t>4, 4, 1</a:t>
            </a:r>
            <a:r>
              <a:rPr lang="en-US" sz="2800" dirty="0" smtClean="0">
                <a:solidFill>
                  <a:schemeClr val="bg1"/>
                </a:solidFill>
              </a:rPr>
              <a:t> (often written </a:t>
            </a:r>
            <a:r>
              <a:rPr lang="en-US" sz="2800" b="1" dirty="0" smtClean="0">
                <a:solidFill>
                  <a:schemeClr val="accent1"/>
                </a:solidFill>
              </a:rPr>
              <a:t>441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5028" y="5092005"/>
            <a:ext cx="8680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is an example of a </a:t>
            </a:r>
            <a:r>
              <a:rPr lang="en-US" sz="2800" b="1" dirty="0" smtClean="0">
                <a:solidFill>
                  <a:schemeClr val="accent1"/>
                </a:solidFill>
              </a:rPr>
              <a:t>juggling sequence</a:t>
            </a:r>
            <a:r>
              <a:rPr lang="en-US" sz="2800" dirty="0" smtClean="0">
                <a:solidFill>
                  <a:schemeClr val="bg1"/>
                </a:solidFill>
              </a:rPr>
              <a:t>: a (finite) sequence of nonnegative integers corresponding to a simple juggling pattern.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8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028" y="609600"/>
            <a:ext cx="86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sequence </a:t>
            </a:r>
            <a:r>
              <a:rPr lang="en-US" sz="3200" b="1" dirty="0" smtClean="0">
                <a:solidFill>
                  <a:schemeClr val="accent1"/>
                </a:solidFill>
              </a:rPr>
              <a:t>501</a:t>
            </a:r>
            <a:r>
              <a:rPr lang="en-US" sz="3200" dirty="0" smtClean="0">
                <a:solidFill>
                  <a:schemeClr val="bg1"/>
                </a:solidFill>
              </a:rPr>
              <a:t> is a juggling sequence: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930895" y="1564719"/>
            <a:ext cx="3029252" cy="1968346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083383" y="1564719"/>
            <a:ext cx="3029252" cy="1968346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320788" y="3261066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35322" y="3256239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972354" y="3261066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003381" y="3515376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622500" y="3515379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31512" y="351537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849209" y="351537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452774" y="3515379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062374" y="3515379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678055" y="3515379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81574" y="3515379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891174" y="3515379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4400" y="36633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28509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19497" y="3663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6206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49771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5052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59370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/>
                </a:solidFill>
                <a:latin typeface="Arial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78571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88171" y="3663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Arial" charset="0"/>
              </a:rPr>
              <a:t>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33786" y="361188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21830" y="27623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01688" y="2362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5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27684" y="27623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30488" y="2362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59288" y="2362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5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4763314" y="1564719"/>
            <a:ext cx="3029252" cy="1968346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88968" y="29603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23229" y="29342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70741" y="29628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028" y="4201180"/>
            <a:ext cx="868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sequence is juggled with only two balls!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028" y="4881890"/>
            <a:ext cx="868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accent1"/>
                </a:solidFill>
              </a:rPr>
              <a:t>period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of this sequence is 3.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028" y="5562600"/>
            <a:ext cx="868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sequence is </a:t>
            </a:r>
            <a:r>
              <a:rPr lang="en-US" sz="2800" b="1" dirty="0" smtClean="0">
                <a:solidFill>
                  <a:schemeClr val="accent1"/>
                </a:solidFill>
              </a:rPr>
              <a:t>minimal</a:t>
            </a:r>
            <a:r>
              <a:rPr lang="en-US" sz="2800" dirty="0" smtClean="0">
                <a:solidFill>
                  <a:schemeClr val="bg1"/>
                </a:solidFill>
              </a:rPr>
              <a:t>, since it has the smallest period among all juggling sequence that represent this pattern.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50956" y="27623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1</a:t>
            </a:r>
          </a:p>
        </p:txBody>
      </p:sp>
      <p:sp>
        <p:nvSpPr>
          <p:cNvPr id="46" name="Freeform 45"/>
          <p:cNvSpPr/>
          <p:nvPr/>
        </p:nvSpPr>
        <p:spPr>
          <a:xfrm>
            <a:off x="6596336" y="1564716"/>
            <a:ext cx="3029252" cy="1968346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800763" y="3256236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514650" y="3515376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118215" y="3515376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727815" y="3515376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47527" y="3663311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10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59652" y="3663311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11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60691" y="3663311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4"/>
                </a:solidFill>
                <a:latin typeface="Arial" charset="0"/>
              </a:rPr>
              <a:t>12</a:t>
            </a:r>
            <a:endParaRPr lang="en-US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95929" y="236219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8670" y="29342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863730" y="1066800"/>
            <a:ext cx="1781141" cy="267426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897562" y="27623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7877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9" grpId="0" animBg="1"/>
      <p:bldP spid="39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0" grpId="0"/>
      <p:bldP spid="68" grpId="0"/>
      <p:bldP spid="73" grpId="0"/>
      <p:bldP spid="71" grpId="0"/>
      <p:bldP spid="74" grpId="0"/>
      <p:bldP spid="80" grpId="0" animBg="1"/>
      <p:bldP spid="81" grpId="0"/>
      <p:bldP spid="82" grpId="0"/>
      <p:bldP spid="83" grpId="0"/>
      <p:bldP spid="40" grpId="0"/>
      <p:bldP spid="41" grpId="0"/>
      <p:bldP spid="42" grpId="0"/>
      <p:bldP spid="76" grpId="0"/>
      <p:bldP spid="46" grpId="0" animBg="1"/>
      <p:bldP spid="47" grpId="0" animBg="1"/>
      <p:bldP spid="69" grpId="0" animBg="1"/>
      <p:bldP spid="72" grpId="0" animBg="1"/>
      <p:bldP spid="75" grpId="0" animBg="1"/>
      <p:bldP spid="77" grpId="0"/>
      <p:bldP spid="78" grpId="0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every nonnegative integer sequence a juggling sequence?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48439"/>
            <a:ext cx="8686799" cy="107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No.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Consider the sequence </a:t>
            </a:r>
            <a:r>
              <a:rPr lang="en-US" sz="2800" b="1" dirty="0" smtClean="0">
                <a:solidFill>
                  <a:schemeClr val="accent1"/>
                </a:solidFill>
              </a:rPr>
              <a:t>54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Freeform 3"/>
          <p:cNvSpPr/>
          <p:nvPr/>
        </p:nvSpPr>
        <p:spPr>
          <a:xfrm>
            <a:off x="4180363" y="2209800"/>
            <a:ext cx="3034457" cy="1994189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782455" y="3012761"/>
            <a:ext cx="2432365" cy="11912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00361" y="4186301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19480" y="4186304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28492" y="4186304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46189" y="4186304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49754" y="4186304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59354" y="4186304"/>
            <a:ext cx="125950" cy="1259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8599" y="4800600"/>
                <a:ext cx="8686799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A 5-throw </a:t>
                </a:r>
                <a:r>
                  <a:rPr lang="en-US" sz="2800" dirty="0">
                    <a:solidFill>
                      <a:schemeClr val="bg1"/>
                    </a:solidFill>
                  </a:rPr>
                  <a:t>followed by a 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4-throw </a:t>
                </a:r>
                <a:r>
                  <a:rPr lang="en-US" sz="2800" dirty="0">
                    <a:solidFill>
                      <a:schemeClr val="bg1"/>
                    </a:solidFill>
                  </a:rPr>
                  <a:t>results in a collision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In general,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-throw followed by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-throw results in a collision.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800600"/>
                <a:ext cx="8686799" cy="1538883"/>
              </a:xfrm>
              <a:prstGeom prst="rect">
                <a:avLst/>
              </a:prstGeom>
              <a:blipFill rotWithShape="0">
                <a:blip r:embed="rId2"/>
                <a:stretch>
                  <a:fillRect l="-1404" t="-3968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857311" y="35195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5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6959" y="35227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/>
                </a:solidFill>
                <a:latin typeface="Arial" charset="0"/>
              </a:rPr>
              <a:t>4</a:t>
            </a:r>
            <a:endParaRPr lang="en-US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828746"/>
            <a:ext cx="148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collision!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8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C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24" grpId="0" build="p"/>
      <p:bldP spid="25" grpId="0"/>
      <p:bldP spid="2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381000"/>
            <a:ext cx="8686799" cy="6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 sequence </a:t>
            </a:r>
            <a:r>
              <a:rPr lang="en-US" sz="3200" b="1" dirty="0" smtClean="0">
                <a:solidFill>
                  <a:schemeClr val="accent1"/>
                </a:solidFill>
              </a:rPr>
              <a:t>311</a:t>
            </a:r>
            <a:r>
              <a:rPr lang="en-US" sz="3200" dirty="0" smtClean="0">
                <a:solidFill>
                  <a:schemeClr val="bg1"/>
                </a:solidFill>
              </a:rPr>
              <a:t> is not a juggling sequence.</a:t>
            </a:r>
          </a:p>
        </p:txBody>
      </p:sp>
      <p:sp>
        <p:nvSpPr>
          <p:cNvPr id="65" name="Freeform 64"/>
          <p:cNvSpPr/>
          <p:nvPr/>
        </p:nvSpPr>
        <p:spPr>
          <a:xfrm>
            <a:off x="1575060" y="2119439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418144" y="2119439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107087" y="2362197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726206" y="23622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335218" y="23622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952915" y="236220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556480" y="23622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66080" y="23622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81761" y="2362200"/>
            <a:ext cx="125950" cy="12595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385280" y="23622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94880" y="2362200"/>
            <a:ext cx="125950" cy="1259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5688" y="24656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9797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80785" y="24656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7494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1059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6340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</a:rPr>
              <a:t>3</a:t>
            </a:r>
            <a:endParaRPr lang="en-US" sz="2800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0658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39859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9459" y="2465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8693" y="251013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58" name="Freeform 57"/>
          <p:cNvSpPr/>
          <p:nvPr/>
        </p:nvSpPr>
        <p:spPr>
          <a:xfrm>
            <a:off x="342657" y="1387977"/>
            <a:ext cx="1820343" cy="1008287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791910" y="2119439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87089" y="1387977"/>
            <a:ext cx="1820343" cy="1008287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246115" y="2119439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619881" y="2119439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7073539" y="2124510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6447305" y="2124510"/>
            <a:ext cx="588377" cy="276825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007062" y="1387977"/>
            <a:ext cx="1820343" cy="1008287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5835211" y="1387977"/>
            <a:ext cx="1820343" cy="1008287"/>
          </a:xfrm>
          <a:custGeom>
            <a:avLst/>
            <a:gdLst>
              <a:gd name="connsiteX0" fmla="*/ 0 w 1451272"/>
              <a:gd name="connsiteY0" fmla="*/ 616466 h 616466"/>
              <a:gd name="connsiteX1" fmla="*/ 1341120 w 1451272"/>
              <a:gd name="connsiteY1" fmla="*/ 44966 h 616466"/>
              <a:gd name="connsiteX2" fmla="*/ 1371600 w 1451272"/>
              <a:gd name="connsiteY2" fmla="*/ 37346 h 616466"/>
              <a:gd name="connsiteX0" fmla="*/ 0 w 1341120"/>
              <a:gd name="connsiteY0" fmla="*/ 571500 h 571500"/>
              <a:gd name="connsiteX1" fmla="*/ 1341120 w 1341120"/>
              <a:gd name="connsiteY1" fmla="*/ 0 h 57150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600200"/>
              <a:gd name="connsiteY0" fmla="*/ 662940 h 662940"/>
              <a:gd name="connsiteX1" fmla="*/ 1600200 w 1600200"/>
              <a:gd name="connsiteY1" fmla="*/ 0 h 662940"/>
              <a:gd name="connsiteX0" fmla="*/ 0 w 1287780"/>
              <a:gd name="connsiteY0" fmla="*/ 252239 h 252661"/>
              <a:gd name="connsiteX1" fmla="*/ 1287780 w 1287780"/>
              <a:gd name="connsiteY1" fmla="*/ 214139 h 252661"/>
              <a:gd name="connsiteX0" fmla="*/ 0 w 1287780"/>
              <a:gd name="connsiteY0" fmla="*/ 496462 h 496462"/>
              <a:gd name="connsiteX1" fmla="*/ 1287780 w 1287780"/>
              <a:gd name="connsiteY1" fmla="*/ 458362 h 496462"/>
              <a:gd name="connsiteX0" fmla="*/ 0 w 1287780"/>
              <a:gd name="connsiteY0" fmla="*/ 477458 h 477458"/>
              <a:gd name="connsiteX1" fmla="*/ 1287780 w 1287780"/>
              <a:gd name="connsiteY1" fmla="*/ 477019 h 477458"/>
              <a:gd name="connsiteX0" fmla="*/ 0 w 1287780"/>
              <a:gd name="connsiteY0" fmla="*/ 568073 h 568073"/>
              <a:gd name="connsiteX1" fmla="*/ 1287780 w 1287780"/>
              <a:gd name="connsiteY1" fmla="*/ 567634 h 568073"/>
              <a:gd name="connsiteX0" fmla="*/ 0 w 1287780"/>
              <a:gd name="connsiteY0" fmla="*/ 602172 h 602172"/>
              <a:gd name="connsiteX1" fmla="*/ 1287780 w 1287780"/>
              <a:gd name="connsiteY1" fmla="*/ 601733 h 602172"/>
              <a:gd name="connsiteX0" fmla="*/ 0 w 1287780"/>
              <a:gd name="connsiteY0" fmla="*/ 554317 h 554317"/>
              <a:gd name="connsiteX1" fmla="*/ 1287780 w 1287780"/>
              <a:gd name="connsiteY1" fmla="*/ 553878 h 5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780" h="554317">
                <a:moveTo>
                  <a:pt x="0" y="554317"/>
                </a:moveTo>
                <a:cubicBezTo>
                  <a:pt x="326787" y="-189625"/>
                  <a:pt x="969249" y="-179757"/>
                  <a:pt x="1287780" y="553878"/>
                </a:cubicBezTo>
              </a:path>
            </a:pathLst>
          </a:custGeom>
          <a:ln w="34925">
            <a:solidFill>
              <a:schemeClr val="accent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150377" y="762000"/>
            <a:ext cx="1359859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 rot="10800000">
            <a:off x="304800" y="1024996"/>
            <a:ext cx="1826656" cy="18258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24000">
                <a:schemeClr val="tx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19817" y="251013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</a:rPr>
              <a:t>∙∙∙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8599" y="3276600"/>
            <a:ext cx="868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can we tell if a sequence is a juggling sequence?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00" y="4495800"/>
            <a:ext cx="86867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Draw its juggling diagram and check that:</a:t>
            </a:r>
          </a:p>
          <a:p>
            <a:pPr marL="4572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At each dot, either exactly one arch ends and one starts, or no arches end and start; and</a:t>
            </a:r>
          </a:p>
          <a:p>
            <a:pPr marL="457200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All dots with no arches correspond to 0-throws.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28599" y="3124200"/>
            <a:ext cx="868679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31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8" grpId="0" animBg="1"/>
      <p:bldP spid="59" grpId="0" animBg="1"/>
      <p:bldP spid="16" grpId="0" animBg="1"/>
      <p:bldP spid="60" grpId="0" animBg="1"/>
      <p:bldP spid="61" grpId="0" animBg="1"/>
      <p:bldP spid="62" grpId="0" animBg="1"/>
      <p:bldP spid="63" grpId="0" animBg="1"/>
      <p:bldP spid="56" grpId="0" animBg="1"/>
      <p:bldP spid="57" grpId="0" animBg="1"/>
      <p:bldP spid="66" grpId="0"/>
      <p:bldP spid="69" grpId="0"/>
      <p:bldP spid="7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5050"/>
      </a:accent3>
      <a:accent4>
        <a:srgbClr val="FFC000"/>
      </a:accent4>
      <a:accent5>
        <a:srgbClr val="9900FF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2307</Words>
  <Application>Microsoft Office PowerPoint</Application>
  <PresentationFormat>On-screen Show (4:3)</PresentationFormat>
  <Paragraphs>568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Lucida Sans Unicode</vt:lpstr>
      <vt:lpstr>Times New Roman</vt:lpstr>
      <vt:lpstr>Office Theme</vt:lpstr>
      <vt:lpstr>PowerPoint Presentation</vt:lpstr>
      <vt:lpstr>Basic Juggling Patterns</vt:lpstr>
      <vt:lpstr>PowerPoint Presentation</vt:lpstr>
      <vt:lpstr>The Basic b-ball Patterns</vt:lpstr>
      <vt:lpstr>Let’s change things up a bit…</vt:lpstr>
      <vt:lpstr>Example</vt:lpstr>
      <vt:lpstr>PowerPoint Presentation</vt:lpstr>
      <vt:lpstr>Is every nonnegative integer sequence a juggling sequence?</vt:lpstr>
      <vt:lpstr>PowerPoint Presentation</vt:lpstr>
      <vt:lpstr>Examples of Juggling Sequences</vt:lpstr>
      <vt:lpstr>Transforming Juggling Sequences</vt:lpstr>
      <vt:lpstr>PowerPoint Presentation</vt:lpstr>
      <vt:lpstr>PowerPoint Presentation</vt:lpstr>
      <vt:lpstr>PowerPoint Presentation</vt:lpstr>
      <vt:lpstr>PowerPoint Presentation</vt:lpstr>
      <vt:lpstr>The Transformation Theorem</vt:lpstr>
      <vt:lpstr>PowerPoint Presentation</vt:lpstr>
      <vt:lpstr>The Flattening Algorithm</vt:lpstr>
      <vt:lpstr>The Flattening Algorithm</vt:lpstr>
      <vt:lpstr>How many balls are required to juggle a given sequence?</vt:lpstr>
      <vt:lpstr>PowerPoint Presentation</vt:lpstr>
      <vt:lpstr>PowerPoint Presentation</vt:lpstr>
      <vt:lpstr>How do we know if a given sequence is a juggling sequence?</vt:lpstr>
      <vt:lpstr>PowerPoint Presentation</vt:lpstr>
      <vt:lpstr>PowerPoint Presentation</vt:lpstr>
      <vt:lpstr>PowerPoint Presentation</vt:lpstr>
      <vt:lpstr>PowerPoint Presentation</vt:lpstr>
      <vt:lpstr>How many n-ball juggling sequences are there of period n?</vt:lpstr>
      <vt:lpstr>How many n-ball juggling sequences are there of period n?</vt:lpstr>
      <vt:lpstr>Is there a better way to count juggling sequences?</vt:lpstr>
      <vt:lpstr>PowerPoint Presentation</vt:lpstr>
      <vt:lpstr>Counting Juggling Sequences</vt:lpstr>
      <vt:lpstr>Counting Juggling Sequences</vt:lpstr>
      <vt:lpstr>Counting Juggling Sequences</vt:lpstr>
      <vt:lpstr>Counting Juggling Sequences</vt:lpstr>
      <vt:lpstr>Interlude: Möbius Inversion</vt:lpstr>
      <vt:lpstr>Counting Juggling Sequences</vt:lpstr>
      <vt:lpstr>Counting Juggling Sequences</vt:lpstr>
      <vt:lpstr>Juggling Simulators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Matthew Wright</cp:lastModifiedBy>
  <cp:revision>192</cp:revision>
  <dcterms:created xsi:type="dcterms:W3CDTF">2013-09-24T00:37:35Z</dcterms:created>
  <dcterms:modified xsi:type="dcterms:W3CDTF">2015-02-11T16:35:42Z</dcterms:modified>
</cp:coreProperties>
</file>