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61" r:id="rId4"/>
    <p:sldId id="277" r:id="rId5"/>
    <p:sldId id="279" r:id="rId6"/>
    <p:sldId id="276" r:id="rId7"/>
    <p:sldId id="256" r:id="rId8"/>
    <p:sldId id="257" r:id="rId9"/>
    <p:sldId id="258" r:id="rId10"/>
    <p:sldId id="259" r:id="rId11"/>
    <p:sldId id="260" r:id="rId12"/>
    <p:sldId id="262" r:id="rId13"/>
    <p:sldId id="272" r:id="rId14"/>
    <p:sldId id="263" r:id="rId15"/>
    <p:sldId id="264" r:id="rId16"/>
    <p:sldId id="271" r:id="rId17"/>
    <p:sldId id="265" r:id="rId18"/>
    <p:sldId id="273" r:id="rId19"/>
    <p:sldId id="274" r:id="rId20"/>
    <p:sldId id="266" r:id="rId21"/>
    <p:sldId id="270" r:id="rId22"/>
    <p:sldId id="267" r:id="rId23"/>
    <p:sldId id="275" r:id="rId24"/>
    <p:sldId id="284" r:id="rId25"/>
    <p:sldId id="285" r:id="rId26"/>
    <p:sldId id="268" r:id="rId27"/>
    <p:sldId id="280" r:id="rId28"/>
    <p:sldId id="282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howGuides="1">
      <p:cViewPr varScale="1">
        <p:scale>
          <a:sx n="75" d="100"/>
          <a:sy n="75" d="100"/>
        </p:scale>
        <p:origin x="1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3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2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4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4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5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0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8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4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3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6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22CF-82B4-491B-ABE2-A1D46765A880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CC38-B502-40D8-A2D7-D517E3B8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3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.png"/><Relationship Id="rId39" Type="http://schemas.openxmlformats.org/officeDocument/2006/relationships/image" Target="../media/image66.png"/><Relationship Id="rId3" Type="http://schemas.openxmlformats.org/officeDocument/2006/relationships/image" Target="../media/image210.png"/><Relationship Id="rId21" Type="http://schemas.openxmlformats.org/officeDocument/2006/relationships/image" Target="../media/image212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7" Type="http://schemas.openxmlformats.org/officeDocument/2006/relationships/image" Target="../media/image61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0" Type="http://schemas.openxmlformats.org/officeDocument/2006/relationships/image" Target="../media/image200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110.png"/><Relationship Id="rId24" Type="http://schemas.openxmlformats.org/officeDocument/2006/relationships/image" Target="../media/image24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10" Type="http://schemas.openxmlformats.org/officeDocument/2006/relationships/image" Target="../media/image910.png"/><Relationship Id="rId19" Type="http://schemas.openxmlformats.org/officeDocument/2006/relationships/image" Target="../media/image190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8" Type="http://schemas.openxmlformats.org/officeDocument/2006/relationships/image" Target="../media/image710.png"/><Relationship Id="rId51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.png"/><Relationship Id="rId39" Type="http://schemas.openxmlformats.org/officeDocument/2006/relationships/image" Target="../media/image66.png"/><Relationship Id="rId3" Type="http://schemas.openxmlformats.org/officeDocument/2006/relationships/image" Target="../media/image210.png"/><Relationship Id="rId21" Type="http://schemas.openxmlformats.org/officeDocument/2006/relationships/image" Target="../media/image212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6.png"/><Relationship Id="rId7" Type="http://schemas.openxmlformats.org/officeDocument/2006/relationships/image" Target="../media/image61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5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0" Type="http://schemas.openxmlformats.org/officeDocument/2006/relationships/image" Target="../media/image200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110.png"/><Relationship Id="rId24" Type="http://schemas.openxmlformats.org/officeDocument/2006/relationships/image" Target="../media/image24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4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63.png"/><Relationship Id="rId49" Type="http://schemas.openxmlformats.org/officeDocument/2006/relationships/image" Target="../media/image82.png"/><Relationship Id="rId10" Type="http://schemas.openxmlformats.org/officeDocument/2006/relationships/image" Target="../media/image910.png"/><Relationship Id="rId19" Type="http://schemas.openxmlformats.org/officeDocument/2006/relationships/image" Target="../media/image190.png"/><Relationship Id="rId31" Type="http://schemas.openxmlformats.org/officeDocument/2006/relationships/image" Target="../media/image58.png"/><Relationship Id="rId44" Type="http://schemas.openxmlformats.org/officeDocument/2006/relationships/image" Target="../media/image73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7.png"/><Relationship Id="rId8" Type="http://schemas.openxmlformats.org/officeDocument/2006/relationships/image" Target="../media/image71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.png"/><Relationship Id="rId39" Type="http://schemas.openxmlformats.org/officeDocument/2006/relationships/image" Target="../media/image66.png"/><Relationship Id="rId3" Type="http://schemas.openxmlformats.org/officeDocument/2006/relationships/image" Target="../media/image210.png"/><Relationship Id="rId21" Type="http://schemas.openxmlformats.org/officeDocument/2006/relationships/image" Target="../media/image212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6.png"/><Relationship Id="rId7" Type="http://schemas.openxmlformats.org/officeDocument/2006/relationships/image" Target="../media/image61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5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0" Type="http://schemas.openxmlformats.org/officeDocument/2006/relationships/image" Target="../media/image200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110.png"/><Relationship Id="rId24" Type="http://schemas.openxmlformats.org/officeDocument/2006/relationships/image" Target="../media/image24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4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63.png"/><Relationship Id="rId49" Type="http://schemas.openxmlformats.org/officeDocument/2006/relationships/image" Target="../media/image83.png"/><Relationship Id="rId10" Type="http://schemas.openxmlformats.org/officeDocument/2006/relationships/image" Target="../media/image910.png"/><Relationship Id="rId19" Type="http://schemas.openxmlformats.org/officeDocument/2006/relationships/image" Target="../media/image190.png"/><Relationship Id="rId31" Type="http://schemas.openxmlformats.org/officeDocument/2006/relationships/image" Target="../media/image58.png"/><Relationship Id="rId44" Type="http://schemas.openxmlformats.org/officeDocument/2006/relationships/image" Target="../media/image73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7.png"/><Relationship Id="rId8" Type="http://schemas.openxmlformats.org/officeDocument/2006/relationships/image" Target="../media/image7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.png"/><Relationship Id="rId3" Type="http://schemas.openxmlformats.org/officeDocument/2006/relationships/image" Target="../media/image210.png"/><Relationship Id="rId21" Type="http://schemas.openxmlformats.org/officeDocument/2006/relationships/image" Target="../media/image212.png"/><Relationship Id="rId7" Type="http://schemas.openxmlformats.org/officeDocument/2006/relationships/image" Target="../media/image61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0" Type="http://schemas.openxmlformats.org/officeDocument/2006/relationships/image" Target="../media/image200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110.png"/><Relationship Id="rId24" Type="http://schemas.openxmlformats.org/officeDocument/2006/relationships/image" Target="../media/image24.png"/><Relationship Id="rId32" Type="http://schemas.openxmlformats.org/officeDocument/2006/relationships/image" Target="../media/image86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910.png"/><Relationship Id="rId19" Type="http://schemas.openxmlformats.org/officeDocument/2006/relationships/image" Target="../media/image190.png"/><Relationship Id="rId31" Type="http://schemas.openxmlformats.org/officeDocument/2006/relationships/image" Target="../media/image85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.png"/><Relationship Id="rId30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.png"/><Relationship Id="rId3" Type="http://schemas.openxmlformats.org/officeDocument/2006/relationships/image" Target="../media/image210.png"/><Relationship Id="rId21" Type="http://schemas.openxmlformats.org/officeDocument/2006/relationships/image" Target="../media/image212.png"/><Relationship Id="rId34" Type="http://schemas.openxmlformats.org/officeDocument/2006/relationships/image" Target="../media/image89.png"/><Relationship Id="rId7" Type="http://schemas.openxmlformats.org/officeDocument/2006/relationships/image" Target="../media/image61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.png"/><Relationship Id="rId33" Type="http://schemas.openxmlformats.org/officeDocument/2006/relationships/image" Target="../media/image88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0" Type="http://schemas.openxmlformats.org/officeDocument/2006/relationships/image" Target="../media/image200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110.png"/><Relationship Id="rId24" Type="http://schemas.openxmlformats.org/officeDocument/2006/relationships/image" Target="../media/image24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91.png"/><Relationship Id="rId10" Type="http://schemas.openxmlformats.org/officeDocument/2006/relationships/image" Target="../media/image910.png"/><Relationship Id="rId19" Type="http://schemas.openxmlformats.org/officeDocument/2006/relationships/image" Target="../media/image190.png"/><Relationship Id="rId31" Type="http://schemas.openxmlformats.org/officeDocument/2006/relationships/image" Target="../media/image86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10" Type="http://schemas.openxmlformats.org/officeDocument/2006/relationships/image" Target="../media/image910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10.png"/><Relationship Id="rId18" Type="http://schemas.openxmlformats.org/officeDocument/2006/relationships/image" Target="../media/image170.png"/><Relationship Id="rId26" Type="http://schemas.openxmlformats.org/officeDocument/2006/relationships/image" Target="../media/image25.png"/><Relationship Id="rId3" Type="http://schemas.openxmlformats.org/officeDocument/2006/relationships/image" Target="../media/image210.png"/><Relationship Id="rId21" Type="http://schemas.openxmlformats.org/officeDocument/2006/relationships/image" Target="../media/image200.png"/><Relationship Id="rId7" Type="http://schemas.openxmlformats.org/officeDocument/2006/relationships/image" Target="../media/image610.png"/><Relationship Id="rId12" Type="http://schemas.openxmlformats.org/officeDocument/2006/relationships/image" Target="../media/image1110.png"/><Relationship Id="rId17" Type="http://schemas.openxmlformats.org/officeDocument/2006/relationships/image" Target="../media/image167.png"/><Relationship Id="rId25" Type="http://schemas.openxmlformats.org/officeDocument/2006/relationships/image" Target="../media/image24.png"/><Relationship Id="rId2" Type="http://schemas.openxmlformats.org/officeDocument/2006/relationships/image" Target="../media/image144.png"/><Relationship Id="rId16" Type="http://schemas.openxmlformats.org/officeDocument/2006/relationships/image" Target="../media/image1510.png"/><Relationship Id="rId20" Type="http://schemas.openxmlformats.org/officeDocument/2006/relationships/image" Target="../media/image190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22.png"/><Relationship Id="rId24" Type="http://schemas.openxmlformats.org/officeDocument/2006/relationships/image" Target="../media/image23.png"/><Relationship Id="rId5" Type="http://schemas.openxmlformats.org/officeDocument/2006/relationships/image" Target="../media/image410.png"/><Relationship Id="rId15" Type="http://schemas.openxmlformats.org/officeDocument/2006/relationships/image" Target="../media/image1410.png"/><Relationship Id="rId23" Type="http://schemas.openxmlformats.org/officeDocument/2006/relationships/image" Target="../media/image220.png"/><Relationship Id="rId28" Type="http://schemas.openxmlformats.org/officeDocument/2006/relationships/image" Target="../media/image27.png"/><Relationship Id="rId10" Type="http://schemas.openxmlformats.org/officeDocument/2006/relationships/image" Target="../media/image910.png"/><Relationship Id="rId19" Type="http://schemas.openxmlformats.org/officeDocument/2006/relationships/image" Target="../media/image180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Relationship Id="rId14" Type="http://schemas.openxmlformats.org/officeDocument/2006/relationships/image" Target="../media/image1310.png"/><Relationship Id="rId22" Type="http://schemas.openxmlformats.org/officeDocument/2006/relationships/image" Target="../media/image212.png"/><Relationship Id="rId27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0.png"/><Relationship Id="rId18" Type="http://schemas.openxmlformats.org/officeDocument/2006/relationships/image" Target="../media/image170.png"/><Relationship Id="rId26" Type="http://schemas.openxmlformats.org/officeDocument/2006/relationships/image" Target="../media/image25.png"/><Relationship Id="rId39" Type="http://schemas.openxmlformats.org/officeDocument/2006/relationships/image" Target="../media/image39.png"/><Relationship Id="rId3" Type="http://schemas.openxmlformats.org/officeDocument/2006/relationships/image" Target="../media/image210.png"/><Relationship Id="rId21" Type="http://schemas.openxmlformats.org/officeDocument/2006/relationships/image" Target="../media/image200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7" Type="http://schemas.openxmlformats.org/officeDocument/2006/relationships/image" Target="../media/image610.png"/><Relationship Id="rId12" Type="http://schemas.openxmlformats.org/officeDocument/2006/relationships/image" Target="../media/image1110.png"/><Relationship Id="rId17" Type="http://schemas.openxmlformats.org/officeDocument/2006/relationships/image" Target="../media/image167.png"/><Relationship Id="rId25" Type="http://schemas.openxmlformats.org/officeDocument/2006/relationships/image" Target="../media/image24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image" Target="../media/image144.png"/><Relationship Id="rId16" Type="http://schemas.openxmlformats.org/officeDocument/2006/relationships/image" Target="../media/image1510.png"/><Relationship Id="rId20" Type="http://schemas.openxmlformats.org/officeDocument/2006/relationships/image" Target="../media/image190.png"/><Relationship Id="rId29" Type="http://schemas.openxmlformats.org/officeDocument/2006/relationships/image" Target="../media/image28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29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" Type="http://schemas.openxmlformats.org/officeDocument/2006/relationships/image" Target="../media/image410.png"/><Relationship Id="rId15" Type="http://schemas.openxmlformats.org/officeDocument/2006/relationships/image" Target="../media/image1410.png"/><Relationship Id="rId23" Type="http://schemas.openxmlformats.org/officeDocument/2006/relationships/image" Target="../media/image220.png"/><Relationship Id="rId28" Type="http://schemas.openxmlformats.org/officeDocument/2006/relationships/image" Target="../media/image27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10" Type="http://schemas.openxmlformats.org/officeDocument/2006/relationships/image" Target="../media/image910.png"/><Relationship Id="rId19" Type="http://schemas.openxmlformats.org/officeDocument/2006/relationships/image" Target="../media/image18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Relationship Id="rId14" Type="http://schemas.openxmlformats.org/officeDocument/2006/relationships/image" Target="../media/image1310.png"/><Relationship Id="rId22" Type="http://schemas.openxmlformats.org/officeDocument/2006/relationships/image" Target="../media/image212.png"/><Relationship Id="rId27" Type="http://schemas.openxmlformats.org/officeDocument/2006/relationships/image" Target="../media/image26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710.png"/><Relationship Id="rId51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0.png"/><Relationship Id="rId18" Type="http://schemas.openxmlformats.org/officeDocument/2006/relationships/image" Target="../media/image170.png"/><Relationship Id="rId26" Type="http://schemas.openxmlformats.org/officeDocument/2006/relationships/image" Target="../media/image25.png"/><Relationship Id="rId39" Type="http://schemas.openxmlformats.org/officeDocument/2006/relationships/image" Target="../media/image39.png"/><Relationship Id="rId3" Type="http://schemas.openxmlformats.org/officeDocument/2006/relationships/image" Target="../media/image210.png"/><Relationship Id="rId21" Type="http://schemas.openxmlformats.org/officeDocument/2006/relationships/image" Target="../media/image200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29.png"/><Relationship Id="rId7" Type="http://schemas.openxmlformats.org/officeDocument/2006/relationships/image" Target="../media/image610.png"/><Relationship Id="rId12" Type="http://schemas.openxmlformats.org/officeDocument/2006/relationships/image" Target="../media/image1110.png"/><Relationship Id="rId17" Type="http://schemas.openxmlformats.org/officeDocument/2006/relationships/image" Target="../media/image167.png"/><Relationship Id="rId25" Type="http://schemas.openxmlformats.org/officeDocument/2006/relationships/image" Target="../media/image24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image" Target="../media/image144.png"/><Relationship Id="rId16" Type="http://schemas.openxmlformats.org/officeDocument/2006/relationships/image" Target="../media/image1510.png"/><Relationship Id="rId20" Type="http://schemas.openxmlformats.org/officeDocument/2006/relationships/image" Target="../media/image190.png"/><Relationship Id="rId29" Type="http://schemas.openxmlformats.org/officeDocument/2006/relationships/image" Target="../media/image28.png"/><Relationship Id="rId41" Type="http://schemas.openxmlformats.org/officeDocument/2006/relationships/image" Target="../media/image41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" Type="http://schemas.openxmlformats.org/officeDocument/2006/relationships/image" Target="../media/image410.png"/><Relationship Id="rId15" Type="http://schemas.openxmlformats.org/officeDocument/2006/relationships/image" Target="../media/image1410.png"/><Relationship Id="rId23" Type="http://schemas.openxmlformats.org/officeDocument/2006/relationships/image" Target="../media/image220.png"/><Relationship Id="rId28" Type="http://schemas.openxmlformats.org/officeDocument/2006/relationships/image" Target="../media/image27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10" Type="http://schemas.openxmlformats.org/officeDocument/2006/relationships/image" Target="../media/image910.png"/><Relationship Id="rId19" Type="http://schemas.openxmlformats.org/officeDocument/2006/relationships/image" Target="../media/image18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Relationship Id="rId14" Type="http://schemas.openxmlformats.org/officeDocument/2006/relationships/image" Target="../media/image1310.png"/><Relationship Id="rId22" Type="http://schemas.openxmlformats.org/officeDocument/2006/relationships/image" Target="../media/image212.png"/><Relationship Id="rId27" Type="http://schemas.openxmlformats.org/officeDocument/2006/relationships/image" Target="../media/image26.png"/><Relationship Id="rId30" Type="http://schemas.openxmlformats.org/officeDocument/2006/relationships/image" Target="../media/image54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710.png"/><Relationship Id="rId51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-152400" y="-1635762"/>
            <a:ext cx="12573000" cy="9941027"/>
            <a:chOff x="1475106" y="1005628"/>
            <a:chExt cx="6244430" cy="4937250"/>
          </a:xfrm>
        </p:grpSpPr>
        <p:sp>
          <p:nvSpPr>
            <p:cNvPr id="102" name="Oval 101"/>
            <p:cNvSpPr/>
            <p:nvPr/>
          </p:nvSpPr>
          <p:spPr>
            <a:xfrm>
              <a:off x="6130648" y="1682503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6014619" y="242282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389603" y="1532925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342326" y="1165372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566932" y="1302532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422303" y="100562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422096" y="447983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1838267" y="377212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462183" y="239729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706880" y="2509923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273746" y="4058487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1475106" y="182487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084093" y="426232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984202" y="3236115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071947" y="125984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769757" y="1701221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5387122" y="3161466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256496" y="3211047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6153279" y="4063390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triangles 7.89"/>
            <p:cNvSpPr/>
            <p:nvPr/>
          </p:nvSpPr>
          <p:spPr>
            <a:xfrm>
              <a:off x="6095624" y="1912111"/>
              <a:ext cx="784910" cy="12494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818443 w 981783"/>
                <a:gd name="connsiteY0" fmla="*/ 1185143 h 1185143"/>
                <a:gd name="connsiteX1" fmla="*/ 0 w 981783"/>
                <a:gd name="connsiteY1" fmla="*/ 891456 h 1185143"/>
                <a:gd name="connsiteX2" fmla="*/ 118292 w 981783"/>
                <a:gd name="connsiteY2" fmla="*/ 0 h 1185143"/>
                <a:gd name="connsiteX3" fmla="*/ 981783 w 981783"/>
                <a:gd name="connsiteY3" fmla="*/ 38968 h 1185143"/>
                <a:gd name="connsiteX4" fmla="*/ 818443 w 981783"/>
                <a:gd name="connsiteY4" fmla="*/ 1185143 h 1185143"/>
                <a:gd name="connsiteX0" fmla="*/ 818443 w 936539"/>
                <a:gd name="connsiteY0" fmla="*/ 1185143 h 1185143"/>
                <a:gd name="connsiteX1" fmla="*/ 0 w 936539"/>
                <a:gd name="connsiteY1" fmla="*/ 891456 h 1185143"/>
                <a:gd name="connsiteX2" fmla="*/ 118292 w 936539"/>
                <a:gd name="connsiteY2" fmla="*/ 0 h 1185143"/>
                <a:gd name="connsiteX3" fmla="*/ 936539 w 936539"/>
                <a:gd name="connsiteY3" fmla="*/ 460450 h 1185143"/>
                <a:gd name="connsiteX4" fmla="*/ 818443 w 936539"/>
                <a:gd name="connsiteY4" fmla="*/ 1185143 h 1185143"/>
                <a:gd name="connsiteX0" fmla="*/ 818443 w 936539"/>
                <a:gd name="connsiteY0" fmla="*/ 1249437 h 1249437"/>
                <a:gd name="connsiteX1" fmla="*/ 0 w 936539"/>
                <a:gd name="connsiteY1" fmla="*/ 955750 h 1249437"/>
                <a:gd name="connsiteX2" fmla="*/ 151629 w 936539"/>
                <a:gd name="connsiteY2" fmla="*/ 0 h 1249437"/>
                <a:gd name="connsiteX3" fmla="*/ 936539 w 936539"/>
                <a:gd name="connsiteY3" fmla="*/ 524744 h 1249437"/>
                <a:gd name="connsiteX4" fmla="*/ 818443 w 936539"/>
                <a:gd name="connsiteY4" fmla="*/ 1249437 h 1249437"/>
                <a:gd name="connsiteX0" fmla="*/ 666814 w 784910"/>
                <a:gd name="connsiteY0" fmla="*/ 1249437 h 1249437"/>
                <a:gd name="connsiteX1" fmla="*/ 36490 w 784910"/>
                <a:gd name="connsiteY1" fmla="*/ 372344 h 1249437"/>
                <a:gd name="connsiteX2" fmla="*/ 0 w 784910"/>
                <a:gd name="connsiteY2" fmla="*/ 0 h 1249437"/>
                <a:gd name="connsiteX3" fmla="*/ 784910 w 784910"/>
                <a:gd name="connsiteY3" fmla="*/ 524744 h 1249437"/>
                <a:gd name="connsiteX4" fmla="*/ 666814 w 784910"/>
                <a:gd name="connsiteY4" fmla="*/ 1249437 h 124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10" h="1249437">
                  <a:moveTo>
                    <a:pt x="666814" y="1249437"/>
                  </a:moveTo>
                  <a:lnTo>
                    <a:pt x="36490" y="372344"/>
                  </a:lnTo>
                  <a:lnTo>
                    <a:pt x="0" y="0"/>
                  </a:lnTo>
                  <a:lnTo>
                    <a:pt x="784910" y="524744"/>
                  </a:lnTo>
                  <a:lnTo>
                    <a:pt x="666814" y="12494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triangle 7.5"/>
            <p:cNvSpPr/>
            <p:nvPr/>
          </p:nvSpPr>
          <p:spPr>
            <a:xfrm>
              <a:off x="2814459" y="1725517"/>
              <a:ext cx="1358814" cy="7080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1373101"/>
                <a:gd name="connsiteY0" fmla="*/ 508000 h 508000"/>
                <a:gd name="connsiteX1" fmla="*/ 0 w 1373101"/>
                <a:gd name="connsiteY1" fmla="*/ 273844 h 508000"/>
                <a:gd name="connsiteX2" fmla="*/ 1373101 w 1373101"/>
                <a:gd name="connsiteY2" fmla="*/ 0 h 508000"/>
                <a:gd name="connsiteX3" fmla="*/ 843843 w 1373101"/>
                <a:gd name="connsiteY3" fmla="*/ 508000 h 508000"/>
                <a:gd name="connsiteX0" fmla="*/ 698587 w 1373101"/>
                <a:gd name="connsiteY0" fmla="*/ 708025 h 708025"/>
                <a:gd name="connsiteX1" fmla="*/ 0 w 1373101"/>
                <a:gd name="connsiteY1" fmla="*/ 273844 h 708025"/>
                <a:gd name="connsiteX2" fmla="*/ 1373101 w 1373101"/>
                <a:gd name="connsiteY2" fmla="*/ 0 h 708025"/>
                <a:gd name="connsiteX3" fmla="*/ 698587 w 1373101"/>
                <a:gd name="connsiteY3" fmla="*/ 708025 h 708025"/>
                <a:gd name="connsiteX0" fmla="*/ 684300 w 1358814"/>
                <a:gd name="connsiteY0" fmla="*/ 708025 h 708025"/>
                <a:gd name="connsiteX1" fmla="*/ 0 w 1358814"/>
                <a:gd name="connsiteY1" fmla="*/ 266700 h 708025"/>
                <a:gd name="connsiteX2" fmla="*/ 1358814 w 1358814"/>
                <a:gd name="connsiteY2" fmla="*/ 0 h 708025"/>
                <a:gd name="connsiteX3" fmla="*/ 684300 w 1358814"/>
                <a:gd name="connsiteY3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814" h="708025">
                  <a:moveTo>
                    <a:pt x="684300" y="708025"/>
                  </a:moveTo>
                  <a:lnTo>
                    <a:pt x="0" y="266700"/>
                  </a:lnTo>
                  <a:lnTo>
                    <a:pt x="1358814" y="0"/>
                  </a:lnTo>
                  <a:lnTo>
                    <a:pt x="684300" y="7080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triangles 7.3"/>
            <p:cNvSpPr/>
            <p:nvPr/>
          </p:nvSpPr>
          <p:spPr>
            <a:xfrm>
              <a:off x="2210909" y="2440709"/>
              <a:ext cx="1287609" cy="7925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  <a:gd name="connsiteX0" fmla="*/ 993947 w 1282846"/>
                <a:gd name="connsiteY0" fmla="*/ 690187 h 794962"/>
                <a:gd name="connsiteX1" fmla="*/ 219160 w 1282846"/>
                <a:gd name="connsiteY1" fmla="*/ 794962 h 794962"/>
                <a:gd name="connsiteX2" fmla="*/ 0 w 1282846"/>
                <a:gd name="connsiteY2" fmla="*/ 112336 h 794962"/>
                <a:gd name="connsiteX3" fmla="*/ 1282846 w 1282846"/>
                <a:gd name="connsiteY3" fmla="*/ 0 h 794962"/>
                <a:gd name="connsiteX4" fmla="*/ 993947 w 1282846"/>
                <a:gd name="connsiteY4" fmla="*/ 690187 h 794962"/>
                <a:gd name="connsiteX0" fmla="*/ 993947 w 1280465"/>
                <a:gd name="connsiteY0" fmla="*/ 678281 h 783056"/>
                <a:gd name="connsiteX1" fmla="*/ 219160 w 1280465"/>
                <a:gd name="connsiteY1" fmla="*/ 783056 h 783056"/>
                <a:gd name="connsiteX2" fmla="*/ 0 w 1280465"/>
                <a:gd name="connsiteY2" fmla="*/ 100430 h 783056"/>
                <a:gd name="connsiteX3" fmla="*/ 1280465 w 1280465"/>
                <a:gd name="connsiteY3" fmla="*/ 0 h 783056"/>
                <a:gd name="connsiteX4" fmla="*/ 993947 w 1280465"/>
                <a:gd name="connsiteY4" fmla="*/ 678281 h 783056"/>
                <a:gd name="connsiteX0" fmla="*/ 1001091 w 1287609"/>
                <a:gd name="connsiteY0" fmla="*/ 678281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1001091 w 1287609"/>
                <a:gd name="connsiteY4" fmla="*/ 678281 h 783056"/>
                <a:gd name="connsiteX0" fmla="*/ 989184 w 1287609"/>
                <a:gd name="connsiteY0" fmla="*/ 683044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989184 w 1287609"/>
                <a:gd name="connsiteY4" fmla="*/ 683044 h 783056"/>
                <a:gd name="connsiteX0" fmla="*/ 989184 w 1287609"/>
                <a:gd name="connsiteY0" fmla="*/ 683044 h 792581"/>
                <a:gd name="connsiteX1" fmla="*/ 226304 w 1287609"/>
                <a:gd name="connsiteY1" fmla="*/ 792581 h 792581"/>
                <a:gd name="connsiteX2" fmla="*/ 0 w 1287609"/>
                <a:gd name="connsiteY2" fmla="*/ 114718 h 792581"/>
                <a:gd name="connsiteX3" fmla="*/ 1287609 w 1287609"/>
                <a:gd name="connsiteY3" fmla="*/ 0 h 792581"/>
                <a:gd name="connsiteX4" fmla="*/ 989184 w 1287609"/>
                <a:gd name="connsiteY4" fmla="*/ 683044 h 7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609" h="792581">
                  <a:moveTo>
                    <a:pt x="989184" y="683044"/>
                  </a:moveTo>
                  <a:lnTo>
                    <a:pt x="226304" y="792581"/>
                  </a:lnTo>
                  <a:lnTo>
                    <a:pt x="0" y="114718"/>
                  </a:lnTo>
                  <a:lnTo>
                    <a:pt x="1287609" y="0"/>
                  </a:lnTo>
                  <a:lnTo>
                    <a:pt x="989184" y="68304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triangles 7.2"/>
            <p:cNvSpPr/>
            <p:nvPr/>
          </p:nvSpPr>
          <p:spPr>
            <a:xfrm>
              <a:off x="6015335" y="3916864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triangles 7.1"/>
            <p:cNvSpPr/>
            <p:nvPr/>
          </p:nvSpPr>
          <p:spPr>
            <a:xfrm>
              <a:off x="2208468" y="1997143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triangles 7.1"/>
            <p:cNvSpPr/>
            <p:nvPr/>
          </p:nvSpPr>
          <p:spPr>
            <a:xfrm>
              <a:off x="2210560" y="1998462"/>
              <a:ext cx="993947" cy="12378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47" h="1237875">
                  <a:moveTo>
                    <a:pt x="993947" y="1133100"/>
                  </a:moveTo>
                  <a:lnTo>
                    <a:pt x="219160" y="1237875"/>
                  </a:lnTo>
                  <a:lnTo>
                    <a:pt x="0" y="555249"/>
                  </a:lnTo>
                  <a:lnTo>
                    <a:pt x="597046" y="0"/>
                  </a:lnTo>
                  <a:lnTo>
                    <a:pt x="993947" y="11331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triangle 7.0"/>
            <p:cNvSpPr/>
            <p:nvPr/>
          </p:nvSpPr>
          <p:spPr>
            <a:xfrm>
              <a:off x="2437510" y="3233879"/>
              <a:ext cx="273758" cy="12850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608893 w 784933"/>
                <a:gd name="connsiteY0" fmla="*/ 727869 h 727869"/>
                <a:gd name="connsiteX1" fmla="*/ 0 w 784933"/>
                <a:gd name="connsiteY1" fmla="*/ 138113 h 727869"/>
                <a:gd name="connsiteX2" fmla="*/ 784933 w 784933"/>
                <a:gd name="connsiteY2" fmla="*/ 0 h 727869"/>
                <a:gd name="connsiteX3" fmla="*/ 608893 w 784933"/>
                <a:gd name="connsiteY3" fmla="*/ 727869 h 727869"/>
                <a:gd name="connsiteX0" fmla="*/ 608893 w 746833"/>
                <a:gd name="connsiteY0" fmla="*/ 589756 h 589756"/>
                <a:gd name="connsiteX1" fmla="*/ 0 w 746833"/>
                <a:gd name="connsiteY1" fmla="*/ 0 h 589756"/>
                <a:gd name="connsiteX2" fmla="*/ 746833 w 746833"/>
                <a:gd name="connsiteY2" fmla="*/ 61912 h 589756"/>
                <a:gd name="connsiteX3" fmla="*/ 608893 w 746833"/>
                <a:gd name="connsiteY3" fmla="*/ 589756 h 589756"/>
                <a:gd name="connsiteX0" fmla="*/ 135818 w 273758"/>
                <a:gd name="connsiteY0" fmla="*/ 1285081 h 1285081"/>
                <a:gd name="connsiteX1" fmla="*/ 0 w 273758"/>
                <a:gd name="connsiteY1" fmla="*/ 0 h 1285081"/>
                <a:gd name="connsiteX2" fmla="*/ 273758 w 273758"/>
                <a:gd name="connsiteY2" fmla="*/ 757237 h 1285081"/>
                <a:gd name="connsiteX3" fmla="*/ 135818 w 273758"/>
                <a:gd name="connsiteY3" fmla="*/ 1285081 h 12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758" h="1285081">
                  <a:moveTo>
                    <a:pt x="135818" y="1285081"/>
                  </a:moveTo>
                  <a:lnTo>
                    <a:pt x="0" y="0"/>
                  </a:lnTo>
                  <a:lnTo>
                    <a:pt x="273758" y="757237"/>
                  </a:lnTo>
                  <a:lnTo>
                    <a:pt x="135818" y="1285081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riangles 6.6"/>
            <p:cNvSpPr/>
            <p:nvPr/>
          </p:nvSpPr>
          <p:spPr>
            <a:xfrm>
              <a:off x="2203389" y="1996147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triangles 6.6"/>
            <p:cNvSpPr/>
            <p:nvPr/>
          </p:nvSpPr>
          <p:spPr>
            <a:xfrm>
              <a:off x="6012633" y="3926921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triangle 6.3"/>
            <p:cNvSpPr/>
            <p:nvPr/>
          </p:nvSpPr>
          <p:spPr>
            <a:xfrm>
              <a:off x="2199364" y="2550501"/>
              <a:ext cx="1008235" cy="6873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39093 w 939093"/>
                <a:gd name="connsiteY0" fmla="*/ 419894 h 419894"/>
                <a:gd name="connsiteX1" fmla="*/ 0 w 939093"/>
                <a:gd name="connsiteY1" fmla="*/ 138113 h 419894"/>
                <a:gd name="connsiteX2" fmla="*/ 784933 w 939093"/>
                <a:gd name="connsiteY2" fmla="*/ 0 h 419894"/>
                <a:gd name="connsiteX3" fmla="*/ 939093 w 939093"/>
                <a:gd name="connsiteY3" fmla="*/ 419894 h 419894"/>
                <a:gd name="connsiteX0" fmla="*/ 758118 w 758118"/>
                <a:gd name="connsiteY0" fmla="*/ 419894 h 534988"/>
                <a:gd name="connsiteX1" fmla="*/ 0 w 758118"/>
                <a:gd name="connsiteY1" fmla="*/ 534988 h 534988"/>
                <a:gd name="connsiteX2" fmla="*/ 603958 w 758118"/>
                <a:gd name="connsiteY2" fmla="*/ 0 h 534988"/>
                <a:gd name="connsiteX3" fmla="*/ 758118 w 758118"/>
                <a:gd name="connsiteY3" fmla="*/ 419894 h 534988"/>
                <a:gd name="connsiteX0" fmla="*/ 992360 w 992360"/>
                <a:gd name="connsiteY0" fmla="*/ 572294 h 687388"/>
                <a:gd name="connsiteX1" fmla="*/ 234242 w 992360"/>
                <a:gd name="connsiteY1" fmla="*/ 687388 h 687388"/>
                <a:gd name="connsiteX2" fmla="*/ 0 w 992360"/>
                <a:gd name="connsiteY2" fmla="*/ 0 h 687388"/>
                <a:gd name="connsiteX3" fmla="*/ 992360 w 992360"/>
                <a:gd name="connsiteY3" fmla="*/ 572294 h 687388"/>
                <a:gd name="connsiteX0" fmla="*/ 1008235 w 1008235"/>
                <a:gd name="connsiteY0" fmla="*/ 575469 h 687388"/>
                <a:gd name="connsiteX1" fmla="*/ 234242 w 1008235"/>
                <a:gd name="connsiteY1" fmla="*/ 687388 h 687388"/>
                <a:gd name="connsiteX2" fmla="*/ 0 w 1008235"/>
                <a:gd name="connsiteY2" fmla="*/ 0 h 687388"/>
                <a:gd name="connsiteX3" fmla="*/ 1008235 w 1008235"/>
                <a:gd name="connsiteY3" fmla="*/ 575469 h 68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235" h="687388">
                  <a:moveTo>
                    <a:pt x="1008235" y="575469"/>
                  </a:moveTo>
                  <a:lnTo>
                    <a:pt x="234242" y="687388"/>
                  </a:lnTo>
                  <a:lnTo>
                    <a:pt x="0" y="0"/>
                  </a:lnTo>
                  <a:lnTo>
                    <a:pt x="1008235" y="5754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triangle 5.92"/>
            <p:cNvSpPr/>
            <p:nvPr/>
          </p:nvSpPr>
          <p:spPr>
            <a:xfrm>
              <a:off x="6141570" y="2290203"/>
              <a:ext cx="737308" cy="8882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05558 w 764468"/>
                <a:gd name="connsiteY2" fmla="*/ 303212 h 675481"/>
                <a:gd name="connsiteX3" fmla="*/ 764468 w 764468"/>
                <a:gd name="connsiteY3" fmla="*/ 675481 h 675481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37308 w 764468"/>
                <a:gd name="connsiteY2" fmla="*/ 134937 h 675481"/>
                <a:gd name="connsiteX3" fmla="*/ 764468 w 764468"/>
                <a:gd name="connsiteY3" fmla="*/ 675481 h 675481"/>
                <a:gd name="connsiteX0" fmla="*/ 618418 w 737308"/>
                <a:gd name="connsiteY0" fmla="*/ 888206 h 888206"/>
                <a:gd name="connsiteX1" fmla="*/ 0 w 737308"/>
                <a:gd name="connsiteY1" fmla="*/ 0 h 888206"/>
                <a:gd name="connsiteX2" fmla="*/ 737308 w 737308"/>
                <a:gd name="connsiteY2" fmla="*/ 134937 h 888206"/>
                <a:gd name="connsiteX3" fmla="*/ 618418 w 737308"/>
                <a:gd name="connsiteY3" fmla="*/ 888206 h 8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308" h="888206">
                  <a:moveTo>
                    <a:pt x="618418" y="888206"/>
                  </a:moveTo>
                  <a:lnTo>
                    <a:pt x="0" y="0"/>
                  </a:lnTo>
                  <a:lnTo>
                    <a:pt x="737308" y="134937"/>
                  </a:lnTo>
                  <a:lnTo>
                    <a:pt x="618418" y="8882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triangle 5.3"/>
            <p:cNvSpPr/>
            <p:nvPr/>
          </p:nvSpPr>
          <p:spPr>
            <a:xfrm>
              <a:off x="2435892" y="3131741"/>
              <a:ext cx="753183" cy="83899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83" h="838994">
                  <a:moveTo>
                    <a:pt x="278693" y="838994"/>
                  </a:moveTo>
                  <a:lnTo>
                    <a:pt x="0" y="106363"/>
                  </a:lnTo>
                  <a:lnTo>
                    <a:pt x="753183" y="0"/>
                  </a:lnTo>
                  <a:lnTo>
                    <a:pt x="278693" y="8389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triangle 5.3"/>
            <p:cNvSpPr/>
            <p:nvPr/>
          </p:nvSpPr>
          <p:spPr>
            <a:xfrm>
              <a:off x="6137889" y="3176670"/>
              <a:ext cx="87559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93" h="797719">
                  <a:moveTo>
                    <a:pt x="875593" y="797719"/>
                  </a:moveTo>
                  <a:lnTo>
                    <a:pt x="0" y="747713"/>
                  </a:lnTo>
                  <a:lnTo>
                    <a:pt x="613483" y="0"/>
                  </a:lnTo>
                  <a:lnTo>
                    <a:pt x="87559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triangle 5.29"/>
            <p:cNvSpPr/>
            <p:nvPr/>
          </p:nvSpPr>
          <p:spPr>
            <a:xfrm>
              <a:off x="6085743" y="1910272"/>
              <a:ext cx="795510" cy="5246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42243 w 742243"/>
                <a:gd name="connsiteY0" fmla="*/ 372269 h 372269"/>
                <a:gd name="connsiteX1" fmla="*/ 0 w 742243"/>
                <a:gd name="connsiteY1" fmla="*/ 220663 h 372269"/>
                <a:gd name="connsiteX2" fmla="*/ 683333 w 742243"/>
                <a:gd name="connsiteY2" fmla="*/ 0 h 372269"/>
                <a:gd name="connsiteX3" fmla="*/ 742243 w 742243"/>
                <a:gd name="connsiteY3" fmla="*/ 372269 h 372269"/>
                <a:gd name="connsiteX0" fmla="*/ 805035 w 805035"/>
                <a:gd name="connsiteY0" fmla="*/ 531019 h 531019"/>
                <a:gd name="connsiteX1" fmla="*/ 62792 w 805035"/>
                <a:gd name="connsiteY1" fmla="*/ 379413 h 531019"/>
                <a:gd name="connsiteX2" fmla="*/ 0 w 805035"/>
                <a:gd name="connsiteY2" fmla="*/ 0 h 531019"/>
                <a:gd name="connsiteX3" fmla="*/ 805035 w 805035"/>
                <a:gd name="connsiteY3" fmla="*/ 531019 h 531019"/>
                <a:gd name="connsiteX0" fmla="*/ 795510 w 795510"/>
                <a:gd name="connsiteY0" fmla="*/ 524669 h 524669"/>
                <a:gd name="connsiteX1" fmla="*/ 62792 w 795510"/>
                <a:gd name="connsiteY1" fmla="*/ 379413 h 524669"/>
                <a:gd name="connsiteX2" fmla="*/ 0 w 795510"/>
                <a:gd name="connsiteY2" fmla="*/ 0 h 524669"/>
                <a:gd name="connsiteX3" fmla="*/ 795510 w 795510"/>
                <a:gd name="connsiteY3" fmla="*/ 524669 h 5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510" h="524669">
                  <a:moveTo>
                    <a:pt x="795510" y="524669"/>
                  </a:moveTo>
                  <a:lnTo>
                    <a:pt x="62792" y="379413"/>
                  </a:lnTo>
                  <a:lnTo>
                    <a:pt x="0" y="0"/>
                  </a:lnTo>
                  <a:lnTo>
                    <a:pt x="795510" y="5246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triangle 4.72"/>
            <p:cNvSpPr/>
            <p:nvPr/>
          </p:nvSpPr>
          <p:spPr>
            <a:xfrm>
              <a:off x="5304124" y="1913634"/>
              <a:ext cx="843843" cy="3722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43" h="372269">
                  <a:moveTo>
                    <a:pt x="843843" y="372269"/>
                  </a:moveTo>
                  <a:lnTo>
                    <a:pt x="0" y="138113"/>
                  </a:lnTo>
                  <a:lnTo>
                    <a:pt x="784933" y="0"/>
                  </a:lnTo>
                  <a:lnTo>
                    <a:pt x="843843" y="3722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6" name="line 7.89"/>
            <p:cNvCxnSpPr/>
            <p:nvPr/>
          </p:nvCxnSpPr>
          <p:spPr>
            <a:xfrm flipH="1" flipV="1">
              <a:off x="6086475" y="1909158"/>
              <a:ext cx="666750" cy="12763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ne 7.5"/>
            <p:cNvCxnSpPr/>
            <p:nvPr/>
          </p:nvCxnSpPr>
          <p:spPr>
            <a:xfrm flipH="1">
              <a:off x="2800949" y="1731993"/>
              <a:ext cx="1351951" cy="260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line 7.5"/>
            <p:cNvCxnSpPr/>
            <p:nvPr/>
          </p:nvCxnSpPr>
          <p:spPr>
            <a:xfrm>
              <a:off x="3814763" y="5019071"/>
              <a:ext cx="135493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line 7.4"/>
            <p:cNvCxnSpPr/>
            <p:nvPr/>
          </p:nvCxnSpPr>
          <p:spPr>
            <a:xfrm>
              <a:off x="2569369" y="4504721"/>
              <a:ext cx="1254919" cy="5167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line 7.3"/>
            <p:cNvCxnSpPr/>
            <p:nvPr/>
          </p:nvCxnSpPr>
          <p:spPr>
            <a:xfrm flipH="1">
              <a:off x="2440448" y="2437152"/>
              <a:ext cx="1058381" cy="8094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line 7.2"/>
            <p:cNvCxnSpPr/>
            <p:nvPr/>
          </p:nvCxnSpPr>
          <p:spPr>
            <a:xfrm flipV="1">
              <a:off x="6010010" y="3972781"/>
              <a:ext cx="986718" cy="85486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line 7.1"/>
            <p:cNvCxnSpPr/>
            <p:nvPr/>
          </p:nvCxnSpPr>
          <p:spPr>
            <a:xfrm flipH="1">
              <a:off x="2438412" y="1985358"/>
              <a:ext cx="359557" cy="1261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line 7.1"/>
            <p:cNvCxnSpPr/>
            <p:nvPr/>
          </p:nvCxnSpPr>
          <p:spPr>
            <a:xfrm flipH="1">
              <a:off x="2201787" y="2437152"/>
              <a:ext cx="1297042" cy="1188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line 7.0"/>
            <p:cNvCxnSpPr/>
            <p:nvPr/>
          </p:nvCxnSpPr>
          <p:spPr>
            <a:xfrm>
              <a:off x="2432050" y="3233133"/>
              <a:ext cx="136525" cy="1282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line 6.6"/>
            <p:cNvCxnSpPr/>
            <p:nvPr/>
          </p:nvCxnSpPr>
          <p:spPr>
            <a:xfrm>
              <a:off x="6123429" y="3920392"/>
              <a:ext cx="778556" cy="9148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line 6.6"/>
            <p:cNvCxnSpPr/>
            <p:nvPr/>
          </p:nvCxnSpPr>
          <p:spPr>
            <a:xfrm>
              <a:off x="2797969" y="1985358"/>
              <a:ext cx="402431" cy="1135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line 6.5"/>
            <p:cNvCxnSpPr/>
            <p:nvPr/>
          </p:nvCxnSpPr>
          <p:spPr>
            <a:xfrm>
              <a:off x="4159056" y="1734684"/>
              <a:ext cx="1139340" cy="3192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line 6.3"/>
            <p:cNvCxnSpPr/>
            <p:nvPr/>
          </p:nvCxnSpPr>
          <p:spPr>
            <a:xfrm flipH="1" flipV="1">
              <a:off x="2201787" y="2555956"/>
              <a:ext cx="998613" cy="5652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line 5.92"/>
            <p:cNvCxnSpPr/>
            <p:nvPr/>
          </p:nvCxnSpPr>
          <p:spPr>
            <a:xfrm flipH="1" flipV="1">
              <a:off x="6138863" y="2289175"/>
              <a:ext cx="619125" cy="8858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ne 5.3"/>
            <p:cNvCxnSpPr/>
            <p:nvPr/>
          </p:nvCxnSpPr>
          <p:spPr>
            <a:xfrm flipH="1">
              <a:off x="6129338" y="3175000"/>
              <a:ext cx="623887" cy="747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line 5.3"/>
            <p:cNvCxnSpPr/>
            <p:nvPr/>
          </p:nvCxnSpPr>
          <p:spPr>
            <a:xfrm flipV="1">
              <a:off x="2707424" y="3130550"/>
              <a:ext cx="483451" cy="8434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line 5.29"/>
            <p:cNvCxnSpPr/>
            <p:nvPr/>
          </p:nvCxnSpPr>
          <p:spPr>
            <a:xfrm flipH="1" flipV="1">
              <a:off x="6081713" y="1908175"/>
              <a:ext cx="804171" cy="5346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line 5.2"/>
            <p:cNvCxnSpPr/>
            <p:nvPr/>
          </p:nvCxnSpPr>
          <p:spPr>
            <a:xfrm flipH="1">
              <a:off x="3505200" y="1733325"/>
              <a:ext cx="651024" cy="6987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line 5.2"/>
            <p:cNvCxnSpPr/>
            <p:nvPr/>
          </p:nvCxnSpPr>
          <p:spPr>
            <a:xfrm flipV="1">
              <a:off x="5169694" y="4813300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line 5.0"/>
            <p:cNvCxnSpPr/>
            <p:nvPr/>
          </p:nvCxnSpPr>
          <p:spPr>
            <a:xfrm flipH="1">
              <a:off x="6013847" y="3917950"/>
              <a:ext cx="113903" cy="9141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line 4.8"/>
            <p:cNvCxnSpPr/>
            <p:nvPr/>
          </p:nvCxnSpPr>
          <p:spPr>
            <a:xfrm flipH="1">
              <a:off x="6896101" y="3965575"/>
              <a:ext cx="95249" cy="866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line 4.8"/>
            <p:cNvCxnSpPr/>
            <p:nvPr/>
          </p:nvCxnSpPr>
          <p:spPr>
            <a:xfrm>
              <a:off x="6017419" y="4818063"/>
              <a:ext cx="881062" cy="9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line 4.8"/>
            <p:cNvCxnSpPr/>
            <p:nvPr/>
          </p:nvCxnSpPr>
          <p:spPr>
            <a:xfrm>
              <a:off x="6124575" y="3925094"/>
              <a:ext cx="878681" cy="404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line 4.72"/>
            <p:cNvCxnSpPr/>
            <p:nvPr/>
          </p:nvCxnSpPr>
          <p:spPr>
            <a:xfrm flipH="1" flipV="1">
              <a:off x="5300663" y="2055813"/>
              <a:ext cx="833438" cy="2286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line 4.6"/>
            <p:cNvCxnSpPr/>
            <p:nvPr/>
          </p:nvCxnSpPr>
          <p:spPr>
            <a:xfrm>
              <a:off x="6757988" y="3175000"/>
              <a:ext cx="244785" cy="7922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line 4.6"/>
            <p:cNvCxnSpPr/>
            <p:nvPr/>
          </p:nvCxnSpPr>
          <p:spPr>
            <a:xfrm>
              <a:off x="2803525" y="1984375"/>
              <a:ext cx="701675" cy="450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line 4.5"/>
            <p:cNvCxnSpPr/>
            <p:nvPr/>
          </p:nvCxnSpPr>
          <p:spPr>
            <a:xfrm flipH="1">
              <a:off x="2203450" y="1987550"/>
              <a:ext cx="603251" cy="5651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line 4.32"/>
            <p:cNvCxnSpPr/>
            <p:nvPr/>
          </p:nvCxnSpPr>
          <p:spPr>
            <a:xfrm flipH="1">
              <a:off x="5310188" y="1917700"/>
              <a:ext cx="776287" cy="133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line 4.3"/>
            <p:cNvCxnSpPr/>
            <p:nvPr/>
          </p:nvCxnSpPr>
          <p:spPr>
            <a:xfrm flipV="1">
              <a:off x="2427799" y="3127375"/>
              <a:ext cx="772601" cy="1066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line 4.3"/>
            <p:cNvCxnSpPr/>
            <p:nvPr/>
          </p:nvCxnSpPr>
          <p:spPr>
            <a:xfrm>
              <a:off x="2432050" y="3238500"/>
              <a:ext cx="282575" cy="739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line 4.2"/>
            <p:cNvCxnSpPr/>
            <p:nvPr/>
          </p:nvCxnSpPr>
          <p:spPr>
            <a:xfrm flipV="1">
              <a:off x="3195916" y="2422525"/>
              <a:ext cx="309284" cy="6997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line 4.17"/>
            <p:cNvCxnSpPr/>
            <p:nvPr/>
          </p:nvCxnSpPr>
          <p:spPr>
            <a:xfrm flipH="1" flipV="1">
              <a:off x="6129338" y="2289175"/>
              <a:ext cx="749492" cy="14303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line 4.1"/>
            <p:cNvCxnSpPr/>
            <p:nvPr/>
          </p:nvCxnSpPr>
          <p:spPr>
            <a:xfrm>
              <a:off x="2203450" y="2546350"/>
              <a:ext cx="234950" cy="704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line 4.1"/>
            <p:cNvCxnSpPr/>
            <p:nvPr/>
          </p:nvCxnSpPr>
          <p:spPr>
            <a:xfrm flipH="1">
              <a:off x="6761144" y="2434431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line 3.1"/>
            <p:cNvCxnSpPr/>
            <p:nvPr/>
          </p:nvCxnSpPr>
          <p:spPr>
            <a:xfrm flipH="1">
              <a:off x="2569369" y="3967956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ne 2.07"/>
            <p:cNvCxnSpPr/>
            <p:nvPr/>
          </p:nvCxnSpPr>
          <p:spPr>
            <a:xfrm flipH="1" flipV="1">
              <a:off x="6086475" y="1912938"/>
              <a:ext cx="52389" cy="3762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2137291" y="24878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3429000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4085243" y="166831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5234246" y="198928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012409" y="185212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6926579" y="38972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94382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097086" y="516658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3749732" y="494907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2501207" y="44375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2369820" y="317892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057205" y="385311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2647142" y="390276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6684702" y="31103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6057205" y="222457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682347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3125123" y="30625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734887" y="19207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6800731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324207" y="-167826"/>
            <a:ext cx="9438429" cy="7186219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698" y="1122363"/>
            <a:ext cx="9404604" cy="2388467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Computing </a:t>
            </a:r>
            <a:br>
              <a:rPr lang="en-US" sz="7200" b="1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7200" b="1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Persistent </a:t>
            </a:r>
            <a:r>
              <a:rPr lang="en-US" sz="72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Homology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962400"/>
            <a:ext cx="9143999" cy="737284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Matthew L. Wright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1524000" y="4800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</a:rPr>
              <a:t>Institute for Mathematics and its Applications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</a:rPr>
              <a:t>University of Minnesota</a:t>
            </a:r>
          </a:p>
        </p:txBody>
      </p:sp>
    </p:spTree>
    <p:extLst>
      <p:ext uri="{BB962C8B-B14F-4D97-AF65-F5344CB8AC3E}">
        <p14:creationId xmlns:p14="http://schemas.microsoft.com/office/powerpoint/2010/main" val="415018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8063917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11253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8978771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521344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9888863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9436198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0351054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200400"/>
            <a:ext cx="5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3: </a:t>
            </a:r>
            <a:r>
              <a:rPr lang="en-US" sz="2800" dirty="0" smtClean="0"/>
              <a:t>Reduce the matrix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92671" y="4647257"/>
            <a:ext cx="5886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for j = 1 to n:</a:t>
            </a:r>
          </a:p>
          <a:p>
            <a:pPr marL="457200" indent="-457200"/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US" sz="2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while ∃ j' &lt; j with low(j') = low(j) ≠ 0:</a:t>
            </a:r>
          </a:p>
          <a:p>
            <a:pPr marL="457200" indent="-457200"/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US" sz="2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add column j' to column j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92437" y="4287909"/>
            <a:ext cx="6170999" cy="1655691"/>
          </a:xfrm>
          <a:prstGeom prst="roundRect">
            <a:avLst>
              <a:gd name="adj" fmla="val 13104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9654" y="4073443"/>
            <a:ext cx="1803031" cy="5107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ALGORITHM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9619604" y="5987296"/>
            <a:ext cx="533400" cy="457200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9886365" y="34021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65" y="3402183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897446" y="417765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7656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Arc 125"/>
          <p:cNvSpPr/>
          <p:nvPr/>
        </p:nvSpPr>
        <p:spPr>
          <a:xfrm>
            <a:off x="9200723" y="5941748"/>
            <a:ext cx="957962" cy="611452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901329" y="378130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329" y="3781302"/>
                <a:ext cx="423514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9893191" y="339941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91" y="3399418"/>
                <a:ext cx="423514" cy="461665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9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1" grpId="0" animBg="1"/>
      <p:bldP spid="11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43" grpId="0"/>
      <p:bldP spid="64" grpId="0"/>
      <p:bldP spid="93" grpId="0"/>
      <p:bldP spid="94" grpId="0"/>
      <p:bldP spid="3" grpId="0" animBg="1"/>
      <p:bldP spid="9" grpId="0" animBg="1"/>
      <p:bldP spid="12" grpId="0" animBg="1"/>
      <p:bldP spid="12" grpId="1" animBg="1"/>
      <p:bldP spid="124" grpId="0"/>
      <p:bldP spid="124" grpId="1"/>
      <p:bldP spid="125" grpId="0"/>
      <p:bldP spid="126" grpId="0" animBg="1"/>
      <p:bldP spid="126" grpId="1" animBg="1"/>
      <p:bldP spid="127" grpId="0"/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048000"/>
            <a:ext cx="5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4: </a:t>
            </a:r>
            <a:r>
              <a:rPr lang="en-US" sz="2800" dirty="0" smtClean="0"/>
              <a:t>Read the persistence pairs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33849" y="3723915"/>
                <a:ext cx="5929587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, then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is negative,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, then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is positive; look to row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for pairing.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If there is no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, then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generates homology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9" y="3723915"/>
                <a:ext cx="5929587" cy="2616101"/>
              </a:xfrm>
              <a:prstGeom prst="rect">
                <a:avLst/>
              </a:prstGeom>
              <a:blipFill rotWithShape="0">
                <a:blip r:embed="rId49"/>
                <a:stretch>
                  <a:fillRect l="-1644" t="-1865" r="-925" b="-4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4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: positive, unpaired</a:t>
                </a:r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: positive,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: positive,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/>
                  <a:t>: negative,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 smtClean="0"/>
                  <a:t>: negative,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 smtClean="0"/>
                  <a:t>: positive,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 smtClean="0"/>
                  <a:t>: negative,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blipFill rotWithShape="0">
                <a:blip r:embed="rId49"/>
                <a:stretch>
                  <a:fillRect l="-1786" t="-1633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6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: positive, unpaired</a:t>
                </a:r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: positive,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: positive,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/>
                  <a:t>: negative,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 smtClean="0"/>
                  <a:t>: negative,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 smtClean="0"/>
                  <a:t>: positive,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 smtClean="0"/>
                  <a:t>: negative, paired with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blipFill rotWithShape="0">
                <a:blip r:embed="rId29"/>
                <a:stretch>
                  <a:fillRect l="-1786" t="-1633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337412" y="3144619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 ∞</m:t>
                        </m:r>
                      </m:e>
                    </m:d>
                  </m:oMath>
                </a14:m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homology 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2" y="3144619"/>
                <a:ext cx="5462151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6337412" y="3774605"/>
            <a:ext cx="546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00"/>
              </a:spcAft>
            </a:pPr>
            <a:r>
              <a:rPr lang="en-US" sz="2400" dirty="0" smtClean="0"/>
              <a:t>simplices 2 and 4 enter at the same time, so the pair does not produce a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337411" y="4719935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homology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1" y="4719935"/>
                <a:ext cx="5462151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337411" y="5405735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homology</a:t>
                </a: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1" y="5405735"/>
                <a:ext cx="5462151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93" idx="1"/>
          </p:cNvCxnSpPr>
          <p:nvPr/>
        </p:nvCxnSpPr>
        <p:spPr>
          <a:xfrm flipH="1" flipV="1">
            <a:off x="4473239" y="3375451"/>
            <a:ext cx="1864173" cy="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5726308" y="3774605"/>
            <a:ext cx="611104" cy="2317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5726306" y="3990069"/>
            <a:ext cx="611105" cy="58039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5628564" y="4247270"/>
            <a:ext cx="739328" cy="7314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756785" y="4962483"/>
            <a:ext cx="611107" cy="806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1"/>
          </p:cNvCxnSpPr>
          <p:nvPr/>
        </p:nvCxnSpPr>
        <p:spPr>
          <a:xfrm flipH="1" flipV="1">
            <a:off x="5628564" y="5477420"/>
            <a:ext cx="708847" cy="1591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1" idx="1"/>
          </p:cNvCxnSpPr>
          <p:nvPr/>
        </p:nvCxnSpPr>
        <p:spPr>
          <a:xfrm flipH="1">
            <a:off x="5756785" y="5636568"/>
            <a:ext cx="580626" cy="2467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0" grpId="0"/>
      <p:bldP spid="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337412" y="3144619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 ∞</m:t>
                        </m:r>
                      </m:e>
                    </m:d>
                  </m:oMath>
                </a14:m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homology 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2" y="3144619"/>
                <a:ext cx="5462151" cy="461665"/>
              </a:xfrm>
              <a:prstGeom prst="rect">
                <a:avLst/>
              </a:prstGeom>
              <a:blipFill rotWithShape="0">
                <a:blip r:embed="rId29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6337412" y="3774605"/>
            <a:ext cx="546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00"/>
              </a:spcAft>
            </a:pPr>
            <a:r>
              <a:rPr lang="en-US" sz="2400" dirty="0" smtClean="0"/>
              <a:t>simplices 2 and 4 enter at the same time, so the pair does not produce a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337411" y="4719935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homology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1" y="4719935"/>
                <a:ext cx="5462151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337411" y="5405735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400"/>
                  </a:spcAft>
                </a:pPr>
                <a:r>
                  <a:rPr lang="en-US" sz="2400" dirty="0" smtClean="0"/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homology</a:t>
                </a: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1" y="5405735"/>
                <a:ext cx="5462151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92437" y="5529179"/>
            <a:ext cx="5462151" cy="643021"/>
            <a:chOff x="392437" y="5529179"/>
            <a:chExt cx="5462151" cy="64302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92437" y="5639796"/>
              <a:ext cx="54621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" y="5529179"/>
              <a:ext cx="0" cy="219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81600" y="5529179"/>
              <a:ext cx="0" cy="219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657600" y="5529179"/>
              <a:ext cx="0" cy="219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33600" y="5529179"/>
              <a:ext cx="0" cy="219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2437" y="57105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37" y="5710535"/>
                  <a:ext cx="423514" cy="461665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924990" y="57105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990" y="5710535"/>
                  <a:ext cx="423514" cy="461665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451250" y="57105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250" y="5710535"/>
                  <a:ext cx="423514" cy="46166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966697" y="57105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6697" y="5710535"/>
                  <a:ext cx="423514" cy="46166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Straight Arrow Connector 71"/>
          <p:cNvCxnSpPr/>
          <p:nvPr/>
        </p:nvCxnSpPr>
        <p:spPr>
          <a:xfrm>
            <a:off x="604194" y="5030196"/>
            <a:ext cx="5250394" cy="0"/>
          </a:xfrm>
          <a:prstGeom prst="straightConnector1">
            <a:avLst/>
          </a:prstGeom>
          <a:ln w="10160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124529" y="4725396"/>
            <a:ext cx="1554480" cy="0"/>
          </a:xfrm>
          <a:prstGeom prst="line">
            <a:avLst/>
          </a:prstGeom>
          <a:ln w="1016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646027" y="4115796"/>
            <a:ext cx="1554480" cy="0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49207" y="3880499"/>
                <a:ext cx="595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07" y="3880499"/>
                <a:ext cx="595483" cy="461665"/>
              </a:xfrm>
              <a:prstGeom prst="rect">
                <a:avLst/>
              </a:prstGeom>
              <a:blipFill rotWithShape="0">
                <a:blip r:embed="rId3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2887" y="4492330"/>
                <a:ext cx="602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87" y="4492330"/>
                <a:ext cx="602601" cy="461665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392437" y="3124200"/>
            <a:ext cx="5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we can draw the barcode:</a:t>
            </a:r>
          </a:p>
        </p:txBody>
      </p:sp>
    </p:spTree>
    <p:extLst>
      <p:ext uri="{BB962C8B-B14F-4D97-AF65-F5344CB8AC3E}">
        <p14:creationId xmlns:p14="http://schemas.microsoft.com/office/powerpoint/2010/main" val="17314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7685310" y="1153886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201655" y="1149093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2800" y="1153886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685310" y="1153886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8201655" y="1158679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162800" y="1153886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2437" y="429972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Structures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599" y="1143000"/>
                <a:ext cx="5735441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We store the matrix in a </a:t>
                </a:r>
                <a:r>
                  <a:rPr lang="en-US" sz="2800" b="1" dirty="0" smtClean="0"/>
                  <a:t>column-sparse format</a:t>
                </a:r>
                <a:r>
                  <a:rPr lang="en-US" sz="2800" dirty="0" smtClean="0"/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Store the matrix as an array of columns, and each column as a linked list.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The linked list for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stores the row indexes of the nonzero entries in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, in reverse order so that the “lowest” index is accessible at the beginning of the list.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43000"/>
                <a:ext cx="5735441" cy="4862870"/>
              </a:xfrm>
              <a:prstGeom prst="rect">
                <a:avLst/>
              </a:prstGeom>
              <a:blipFill rotWithShape="0">
                <a:blip r:embed="rId2"/>
                <a:stretch>
                  <a:fillRect l="-2125" t="-1255" r="-1488" b="-2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62800" y="1153886"/>
            <a:ext cx="3657600" cy="522514"/>
            <a:chOff x="7010400" y="1143000"/>
            <a:chExt cx="3200400" cy="457200"/>
          </a:xfrm>
        </p:grpSpPr>
        <p:sp>
          <p:nvSpPr>
            <p:cNvPr id="5" name="Rectangle 4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266802" y="762000"/>
            <a:ext cx="3447718" cy="400110"/>
            <a:chOff x="7266802" y="762000"/>
            <a:chExt cx="3447718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7266802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89315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10580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34343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56856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878121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00010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676380" y="2240846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676380" y="3258213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76380" y="4275580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8" idx="2"/>
            <a:endCxn id="29" idx="0"/>
          </p:cNvCxnSpPr>
          <p:nvPr/>
        </p:nvCxnSpPr>
        <p:spPr>
          <a:xfrm>
            <a:off x="10938890" y="2765866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  <a:endCxn id="30" idx="0"/>
          </p:cNvCxnSpPr>
          <p:nvPr/>
        </p:nvCxnSpPr>
        <p:spPr>
          <a:xfrm>
            <a:off x="10938890" y="3783233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874990" y="2240846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874990" y="3258213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6" idx="2"/>
            <a:endCxn id="37" idx="0"/>
          </p:cNvCxnSpPr>
          <p:nvPr/>
        </p:nvCxnSpPr>
        <p:spPr>
          <a:xfrm>
            <a:off x="10137500" y="2765866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073600" y="2240846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073600" y="3258213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9" idx="2"/>
            <a:endCxn id="40" idx="0"/>
          </p:cNvCxnSpPr>
          <p:nvPr/>
        </p:nvCxnSpPr>
        <p:spPr>
          <a:xfrm>
            <a:off x="9336110" y="2765866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86071" y="2240846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86071" y="3258213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42" idx="2"/>
            <a:endCxn id="43" idx="0"/>
          </p:cNvCxnSpPr>
          <p:nvPr/>
        </p:nvCxnSpPr>
        <p:spPr>
          <a:xfrm>
            <a:off x="8548581" y="2765866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8" idx="0"/>
          </p:cNvCxnSpPr>
          <p:nvPr/>
        </p:nvCxnSpPr>
        <p:spPr>
          <a:xfrm>
            <a:off x="10557265" y="1415143"/>
            <a:ext cx="381625" cy="82570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6" idx="0"/>
          </p:cNvCxnSpPr>
          <p:nvPr/>
        </p:nvCxnSpPr>
        <p:spPr>
          <a:xfrm>
            <a:off x="10035376" y="1415143"/>
            <a:ext cx="102124" cy="82570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 flipH="1">
            <a:off x="9336110" y="1404907"/>
            <a:ext cx="171271" cy="835939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2" idx="0"/>
          </p:cNvCxnSpPr>
          <p:nvPr/>
        </p:nvCxnSpPr>
        <p:spPr>
          <a:xfrm flipH="1">
            <a:off x="8548581" y="1415143"/>
            <a:ext cx="441766" cy="82570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916985" y="1341991"/>
            <a:ext cx="146304" cy="1463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436251" y="1337909"/>
            <a:ext cx="146304" cy="1463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60195" y="1337909"/>
            <a:ext cx="146304" cy="1463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486060" y="1337909"/>
            <a:ext cx="146304" cy="1463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364478" y="22426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8364478" y="32591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9150934" y="22408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9150934" y="32573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9953796" y="22408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9953796" y="32573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10757640" y="22408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10757640" y="32573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10757640" y="4271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75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animBg="1"/>
      <p:bldP spid="29" grpId="0" animBg="1"/>
      <p:bldP spid="30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61" grpId="0" animBg="1"/>
      <p:bldP spid="62" grpId="0" animBg="1"/>
      <p:bldP spid="63" grpId="0" animBg="1"/>
      <p:bldP spid="64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Structures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Suppose we have reduced columns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want 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 &lt;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To avoid looking through all columns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 smtClean="0"/>
                  <a:t>, we use a </a:t>
                </a:r>
                <a:r>
                  <a:rPr lang="en-US" sz="2800" b="1" dirty="0" smtClean="0"/>
                  <a:t>low array </a:t>
                </a:r>
                <a:r>
                  <a:rPr lang="en-US" sz="2800" dirty="0" smtClean="0"/>
                  <a:t>to store the index of each nonempty reduced column by low number.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blipFill rotWithShape="0">
                <a:blip r:embed="rId2"/>
                <a:stretch>
                  <a:fillRect l="-2307" t="-1451" r="-3114" b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 rot="5400000">
            <a:off x="5743726" y="3353976"/>
            <a:ext cx="3064992" cy="437856"/>
            <a:chOff x="7010400" y="1143000"/>
            <a:chExt cx="3200400" cy="457200"/>
          </a:xfrm>
        </p:grpSpPr>
        <p:sp>
          <p:nvSpPr>
            <p:cNvPr id="6" name="Rectangle 5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7083" y="1507009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127083" y="1514855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276771" y="1510932"/>
            <a:ext cx="2993777" cy="427682"/>
            <a:chOff x="7010400" y="1143000"/>
            <a:chExt cx="3200400" cy="457200"/>
          </a:xfrm>
        </p:grpSpPr>
        <p:sp>
          <p:nvSpPr>
            <p:cNvPr id="73" name="Rectangle 72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337550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876523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919189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9620595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1004827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1047493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1090210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87" name="Rectangle 86"/>
          <p:cNvSpPr/>
          <p:nvPr/>
        </p:nvSpPr>
        <p:spPr>
          <a:xfrm>
            <a:off x="1115266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115266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1152667" y="4066066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>
            <a:stCxn id="87" idx="2"/>
            <a:endCxn id="88" idx="0"/>
          </p:cNvCxnSpPr>
          <p:nvPr/>
        </p:nvCxnSpPr>
        <p:spPr>
          <a:xfrm>
            <a:off x="11367533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8" idx="2"/>
            <a:endCxn id="89" idx="0"/>
          </p:cNvCxnSpPr>
          <p:nvPr/>
        </p:nvCxnSpPr>
        <p:spPr>
          <a:xfrm>
            <a:off x="11367533" y="3663075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0496722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0496722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92" idx="2"/>
            <a:endCxn id="93" idx="0"/>
          </p:cNvCxnSpPr>
          <p:nvPr/>
        </p:nvCxnSpPr>
        <p:spPr>
          <a:xfrm>
            <a:off x="10711589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84077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984077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>
            <a:stCxn id="95" idx="2"/>
            <a:endCxn id="96" idx="0"/>
          </p:cNvCxnSpPr>
          <p:nvPr/>
        </p:nvCxnSpPr>
        <p:spPr>
          <a:xfrm>
            <a:off x="10055644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196178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9196178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>
            <a:stCxn id="98" idx="2"/>
            <a:endCxn id="99" idx="0"/>
          </p:cNvCxnSpPr>
          <p:nvPr/>
        </p:nvCxnSpPr>
        <p:spPr>
          <a:xfrm>
            <a:off x="9411045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7" idx="0"/>
          </p:cNvCxnSpPr>
          <p:nvPr/>
        </p:nvCxnSpPr>
        <p:spPr>
          <a:xfrm>
            <a:off x="11055170" y="1724773"/>
            <a:ext cx="312363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2" idx="0"/>
          </p:cNvCxnSpPr>
          <p:nvPr/>
        </p:nvCxnSpPr>
        <p:spPr>
          <a:xfrm>
            <a:off x="10627999" y="1724773"/>
            <a:ext cx="83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5" idx="0"/>
          </p:cNvCxnSpPr>
          <p:nvPr/>
        </p:nvCxnSpPr>
        <p:spPr>
          <a:xfrm flipH="1">
            <a:off x="10055644" y="1716395"/>
            <a:ext cx="140187" cy="68422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8" idx="0"/>
          </p:cNvCxnSpPr>
          <p:nvPr/>
        </p:nvCxnSpPr>
        <p:spPr>
          <a:xfrm flipH="1">
            <a:off x="9411045" y="1724773"/>
            <a:ext cx="361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9712587" y="1664898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0137610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0566463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996888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9238968" y="24020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238968" y="32340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9882689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9882689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0539838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0539838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1197792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1197792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1197792" y="40631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6752970" y="2059172"/>
            <a:ext cx="314510" cy="3034796"/>
            <a:chOff x="6752970" y="2059172"/>
            <a:chExt cx="314510" cy="3034796"/>
          </a:xfrm>
        </p:grpSpPr>
        <p:sp>
          <p:nvSpPr>
            <p:cNvPr id="119" name="TextBox 118"/>
            <p:cNvSpPr txBox="1"/>
            <p:nvPr/>
          </p:nvSpPr>
          <p:spPr>
            <a:xfrm>
              <a:off x="6752970" y="205917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2970" y="249828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52970" y="293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3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52970" y="337651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4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752970" y="3815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5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52970" y="425474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6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52970" y="46938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7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57122" y="11248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low array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105239" y="2459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105239" y="29066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30" name="Arc 129"/>
          <p:cNvSpPr/>
          <p:nvPr/>
        </p:nvSpPr>
        <p:spPr>
          <a:xfrm>
            <a:off x="10070250" y="3481268"/>
            <a:ext cx="640133" cy="457200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9411045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10048277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10710383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6" grpId="0"/>
      <p:bldP spid="128" grpId="0"/>
      <p:bldP spid="129" grpId="0"/>
      <p:bldP spid="1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Structures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Suppose we have reduced columns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want 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 &lt;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To avoid looking through all columns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 smtClean="0"/>
                  <a:t>, we use a </a:t>
                </a:r>
                <a:r>
                  <a:rPr lang="en-US" sz="2800" b="1" dirty="0" smtClean="0"/>
                  <a:t>low array </a:t>
                </a:r>
                <a:r>
                  <a:rPr lang="en-US" sz="2800" dirty="0" smtClean="0"/>
                  <a:t>to store the index of each nonempty reduced column by low number.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blipFill rotWithShape="0">
                <a:blip r:embed="rId2"/>
                <a:stretch>
                  <a:fillRect l="-2307" t="-1451" r="-3114" b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 rot="5400000">
            <a:off x="5743726" y="3353976"/>
            <a:ext cx="3064992" cy="437856"/>
            <a:chOff x="7010400" y="1143000"/>
            <a:chExt cx="3200400" cy="457200"/>
          </a:xfrm>
        </p:grpSpPr>
        <p:sp>
          <p:nvSpPr>
            <p:cNvPr id="6" name="Rectangle 5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7083" y="1507009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127083" y="1514855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276771" y="1510932"/>
            <a:ext cx="2993777" cy="427682"/>
            <a:chOff x="7010400" y="1143000"/>
            <a:chExt cx="3200400" cy="457200"/>
          </a:xfrm>
        </p:grpSpPr>
        <p:sp>
          <p:nvSpPr>
            <p:cNvPr id="73" name="Rectangle 72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337550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876523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919189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9620595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1004827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1047493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1090210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87" name="Rectangle 86"/>
          <p:cNvSpPr/>
          <p:nvPr/>
        </p:nvSpPr>
        <p:spPr>
          <a:xfrm>
            <a:off x="1115266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115266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1152667" y="4066066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>
            <a:stCxn id="87" idx="2"/>
            <a:endCxn id="88" idx="0"/>
          </p:cNvCxnSpPr>
          <p:nvPr/>
        </p:nvCxnSpPr>
        <p:spPr>
          <a:xfrm>
            <a:off x="11367533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8" idx="2"/>
            <a:endCxn id="89" idx="0"/>
          </p:cNvCxnSpPr>
          <p:nvPr/>
        </p:nvCxnSpPr>
        <p:spPr>
          <a:xfrm>
            <a:off x="11367533" y="3663075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0496722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0496722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92" idx="2"/>
            <a:endCxn id="93" idx="0"/>
          </p:cNvCxnSpPr>
          <p:nvPr/>
        </p:nvCxnSpPr>
        <p:spPr>
          <a:xfrm>
            <a:off x="10711589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84077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984077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>
            <a:stCxn id="95" idx="2"/>
            <a:endCxn id="96" idx="0"/>
          </p:cNvCxnSpPr>
          <p:nvPr/>
        </p:nvCxnSpPr>
        <p:spPr>
          <a:xfrm>
            <a:off x="10055644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196178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9196178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>
            <a:stCxn id="98" idx="2"/>
            <a:endCxn id="99" idx="0"/>
          </p:cNvCxnSpPr>
          <p:nvPr/>
        </p:nvCxnSpPr>
        <p:spPr>
          <a:xfrm>
            <a:off x="9411045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7" idx="0"/>
          </p:cNvCxnSpPr>
          <p:nvPr/>
        </p:nvCxnSpPr>
        <p:spPr>
          <a:xfrm>
            <a:off x="11055170" y="1724773"/>
            <a:ext cx="312363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2" idx="0"/>
          </p:cNvCxnSpPr>
          <p:nvPr/>
        </p:nvCxnSpPr>
        <p:spPr>
          <a:xfrm>
            <a:off x="10627999" y="1724773"/>
            <a:ext cx="83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5" idx="0"/>
          </p:cNvCxnSpPr>
          <p:nvPr/>
        </p:nvCxnSpPr>
        <p:spPr>
          <a:xfrm flipH="1">
            <a:off x="10055644" y="1716395"/>
            <a:ext cx="140187" cy="68422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8" idx="0"/>
          </p:cNvCxnSpPr>
          <p:nvPr/>
        </p:nvCxnSpPr>
        <p:spPr>
          <a:xfrm flipH="1">
            <a:off x="9411045" y="1724773"/>
            <a:ext cx="361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9712587" y="1664898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0137610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0566463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996888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9238968" y="24020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238968" y="32340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9882689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9882689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0539838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0539838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1197792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1197792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1197792" y="40631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6752970" y="2059172"/>
            <a:ext cx="314510" cy="3034796"/>
            <a:chOff x="6752970" y="2059172"/>
            <a:chExt cx="314510" cy="3034796"/>
          </a:xfrm>
        </p:grpSpPr>
        <p:sp>
          <p:nvSpPr>
            <p:cNvPr id="119" name="TextBox 118"/>
            <p:cNvSpPr txBox="1"/>
            <p:nvPr/>
          </p:nvSpPr>
          <p:spPr>
            <a:xfrm>
              <a:off x="6752970" y="205917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2970" y="249828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52970" y="293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3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52970" y="337651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4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752970" y="3815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5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52970" y="425474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6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52970" y="46938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7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57122" y="11248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low array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105239" y="2459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105239" y="29066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18" name="Arc 117"/>
          <p:cNvSpPr/>
          <p:nvPr/>
        </p:nvSpPr>
        <p:spPr>
          <a:xfrm>
            <a:off x="9411046" y="3405068"/>
            <a:ext cx="1299338" cy="709732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>
          <a:xfrm flipV="1">
            <a:off x="10710383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traight Connector 129"/>
          <p:cNvCxnSpPr/>
          <p:nvPr/>
        </p:nvCxnSpPr>
        <p:spPr>
          <a:xfrm>
            <a:off x="10415183" y="1507009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0415183" y="1514855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2437" y="429972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Structures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Suppose we have reduced columns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, we want 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 &lt;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To avoid looking through all columns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 smtClean="0"/>
                  <a:t>, we use a </a:t>
                </a:r>
                <a:r>
                  <a:rPr lang="en-US" sz="2800" b="1" dirty="0" smtClean="0"/>
                  <a:t>low array </a:t>
                </a:r>
                <a:r>
                  <a:rPr lang="en-US" sz="2800" dirty="0" smtClean="0"/>
                  <a:t>to store the index of each nonempty reduced column by low number.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blipFill rotWithShape="0">
                <a:blip r:embed="rId2"/>
                <a:stretch>
                  <a:fillRect l="-2307" t="-1451" r="-3114" b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 rot="5400000">
            <a:off x="5743726" y="3353976"/>
            <a:ext cx="3064992" cy="437856"/>
            <a:chOff x="7010400" y="1143000"/>
            <a:chExt cx="3200400" cy="457200"/>
          </a:xfrm>
        </p:grpSpPr>
        <p:sp>
          <p:nvSpPr>
            <p:cNvPr id="6" name="Rectangle 5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7083" y="1507009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127083" y="1514855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276771" y="1510932"/>
            <a:ext cx="2993777" cy="427682"/>
            <a:chOff x="7010400" y="1143000"/>
            <a:chExt cx="3200400" cy="457200"/>
          </a:xfrm>
        </p:grpSpPr>
        <p:sp>
          <p:nvSpPr>
            <p:cNvPr id="73" name="Rectangle 72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337550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876523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919189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9620595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1004827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1047493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1090210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87" name="Rectangle 86"/>
          <p:cNvSpPr/>
          <p:nvPr/>
        </p:nvSpPr>
        <p:spPr>
          <a:xfrm>
            <a:off x="1115266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115266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1152667" y="4066066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>
            <a:stCxn id="87" idx="2"/>
            <a:endCxn id="88" idx="0"/>
          </p:cNvCxnSpPr>
          <p:nvPr/>
        </p:nvCxnSpPr>
        <p:spPr>
          <a:xfrm>
            <a:off x="11367533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8" idx="2"/>
            <a:endCxn id="89" idx="0"/>
          </p:cNvCxnSpPr>
          <p:nvPr/>
        </p:nvCxnSpPr>
        <p:spPr>
          <a:xfrm>
            <a:off x="11367533" y="3663075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84077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984077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>
            <a:stCxn id="95" idx="2"/>
            <a:endCxn id="96" idx="0"/>
          </p:cNvCxnSpPr>
          <p:nvPr/>
        </p:nvCxnSpPr>
        <p:spPr>
          <a:xfrm>
            <a:off x="10055644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196178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9196178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>
            <a:stCxn id="98" idx="2"/>
            <a:endCxn id="99" idx="0"/>
          </p:cNvCxnSpPr>
          <p:nvPr/>
        </p:nvCxnSpPr>
        <p:spPr>
          <a:xfrm>
            <a:off x="9411045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7" idx="0"/>
          </p:cNvCxnSpPr>
          <p:nvPr/>
        </p:nvCxnSpPr>
        <p:spPr>
          <a:xfrm>
            <a:off x="11055170" y="1724773"/>
            <a:ext cx="312363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5" idx="0"/>
          </p:cNvCxnSpPr>
          <p:nvPr/>
        </p:nvCxnSpPr>
        <p:spPr>
          <a:xfrm flipH="1">
            <a:off x="10055644" y="1716395"/>
            <a:ext cx="140187" cy="68422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8" idx="0"/>
          </p:cNvCxnSpPr>
          <p:nvPr/>
        </p:nvCxnSpPr>
        <p:spPr>
          <a:xfrm flipH="1">
            <a:off x="9411045" y="1724773"/>
            <a:ext cx="361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9712587" y="1664898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0137610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996888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9238968" y="24020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238968" y="32340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9882689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9882689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1197792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1197792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1197792" y="40631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6752970" y="2059172"/>
            <a:ext cx="314510" cy="3034796"/>
            <a:chOff x="6752970" y="2059172"/>
            <a:chExt cx="314510" cy="3034796"/>
          </a:xfrm>
        </p:grpSpPr>
        <p:sp>
          <p:nvSpPr>
            <p:cNvPr id="119" name="TextBox 118"/>
            <p:cNvSpPr txBox="1"/>
            <p:nvPr/>
          </p:nvSpPr>
          <p:spPr>
            <a:xfrm>
              <a:off x="6752970" y="205917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2970" y="249828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52970" y="293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3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52970" y="337651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4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752970" y="3815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5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52970" y="425474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6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52970" y="46938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7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57122" y="11248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low array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105239" y="2459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105239" y="29066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105239" y="42153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10710383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11367533" y="4560568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127964" y="3310757"/>
            <a:ext cx="452555" cy="1174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749613" y="2127233"/>
            <a:ext cx="1369699" cy="1185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774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“Twist” Optimization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7086600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:r>
                  <a:rPr lang="en-US" sz="2400" b="1" dirty="0" smtClean="0"/>
                  <a:t>Observations: 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If column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is reduced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, then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is negative, paired with positive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Then reducing column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will result in a column of zeros.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 is the dimension of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, then the dimension of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7086600" cy="2769989"/>
              </a:xfrm>
              <a:prstGeom prst="rect">
                <a:avLst/>
              </a:prstGeom>
              <a:blipFill rotWithShape="0">
                <a:blip r:embed="rId2"/>
                <a:stretch>
                  <a:fillRect l="-1290" t="-1762"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991841" y="1771590"/>
            <a:ext cx="3590559" cy="3105210"/>
            <a:chOff x="7991841" y="1447800"/>
            <a:chExt cx="3590559" cy="3105210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0" y="1809810"/>
              <a:ext cx="3200400" cy="2743200"/>
              <a:chOff x="7015518" y="3429000"/>
              <a:chExt cx="3200400" cy="3200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9248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74676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88392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83820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292392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97536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8615718" y="27432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8615718" y="2286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8615718" y="36576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8615718" y="32004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8615718" y="4110792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8615718" y="4572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7015519" y="3429000"/>
                <a:ext cx="3200399" cy="320040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420276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276" y="1447800"/>
                  <a:ext cx="38504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876619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6619" y="1447800"/>
                  <a:ext cx="38504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789305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9305" y="1447800"/>
                  <a:ext cx="38504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332962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2962" y="1447800"/>
                  <a:ext cx="38504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701991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1991" y="1447800"/>
                  <a:ext cx="38504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245648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5648" y="1447800"/>
                  <a:ext cx="38504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1158336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8336" y="1447800"/>
                  <a:ext cx="385041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991841" y="181773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1817731"/>
                  <a:ext cx="385041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991841" y="298531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2985316"/>
                  <a:ext cx="385041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991841" y="259612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2596121"/>
                  <a:ext cx="385041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991841" y="376370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3763706"/>
                  <a:ext cx="38504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91841" y="337451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3374511"/>
                  <a:ext cx="385041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991841" y="41529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4152900"/>
                  <a:ext cx="385041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991841" y="220692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2206926"/>
                  <a:ext cx="385041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770068" y="1771029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068" y="1771029"/>
                  <a:ext cx="423514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770068" y="216733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068" y="2167337"/>
                  <a:ext cx="423514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221767" y="177486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1767" y="1774865"/>
                  <a:ext cx="423514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221767" y="255648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1767" y="2556481"/>
                  <a:ext cx="423514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142163" y="295111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63" y="2951111"/>
                  <a:ext cx="423514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1142163" y="3347419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63" y="3347419"/>
                  <a:ext cx="423514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1142163" y="37430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63" y="3743003"/>
                  <a:ext cx="423514" cy="461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9600" y="4152900"/>
                <a:ext cx="692905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:r>
                  <a:rPr lang="en-US" sz="2400" b="1" dirty="0" smtClean="0"/>
                  <a:t>Optimization: 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Reduce columns corresponding to higher-dimensional simplices </a:t>
                </a:r>
                <a:r>
                  <a:rPr lang="en-US" sz="2400" i="1" dirty="0" smtClean="0"/>
                  <a:t>first</a:t>
                </a:r>
                <a:r>
                  <a:rPr lang="en-US" sz="2400" dirty="0" smtClean="0"/>
                  <a:t>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If column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is reduced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, then set column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to zero.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52900"/>
                <a:ext cx="6929050" cy="2246769"/>
              </a:xfrm>
              <a:prstGeom prst="rect">
                <a:avLst/>
              </a:prstGeom>
              <a:blipFill rotWithShape="0">
                <a:blip r:embed="rId23"/>
                <a:stretch>
                  <a:fillRect l="-1319" t="-2168" r="-1055" b="-5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918841" y="1283485"/>
            <a:ext cx="212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reduced matrix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80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" grpId="0" uiExpand="1" build="p"/>
      <p:bldP spid="39" grpId="0" uiExpand="1" build="p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437" y="429972"/>
            <a:ext cx="2425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Preliminaries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143000"/>
                <a:ext cx="10972800" cy="380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 smtClean="0"/>
                  <a:t> be a </a:t>
                </a:r>
                <a:r>
                  <a:rPr lang="en-US" sz="2600" dirty="0" err="1" smtClean="0"/>
                  <a:t>simplicial</a:t>
                </a:r>
                <a:r>
                  <a:rPr lang="en-US" sz="2600" dirty="0" smtClean="0"/>
                  <a:t> complex,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 be the two-element field.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denotes the vector space generated by the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 smtClean="0"/>
                  <a:t>-dimensional simplices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consists of all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600" b="1" dirty="0" smtClean="0"/>
                  <a:t>-chains</a:t>
                </a:r>
                <a:r>
                  <a:rPr lang="en-US" sz="2600" dirty="0" smtClean="0"/>
                  <a:t>, which are formal sums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r>
                  <a:rPr lang="en-US" sz="26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 smtClean="0"/>
                  <a:t>-simplex in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 smtClean="0"/>
                  <a:t>The </a:t>
                </a:r>
                <a:r>
                  <a:rPr lang="en-US" sz="2600" b="1" dirty="0" smtClean="0"/>
                  <a:t>boundary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is the formal sum of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600" dirty="0" smtClean="0"/>
                  <a:t>-dimensional faces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 smtClean="0"/>
                  <a:t>A boundary has no boundary: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 smtClean="0"/>
                  <a:t>The boundary operator connects the vector spaces into a </a:t>
                </a:r>
                <a:r>
                  <a:rPr lang="en-US" sz="2600" b="1" dirty="0" smtClean="0"/>
                  <a:t>chain complex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600" dirty="0" smtClean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3803285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445" r="-222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937400" y="4967645"/>
            <a:ext cx="6282800" cy="671155"/>
            <a:chOff x="2492141" y="4862604"/>
            <a:chExt cx="6282800" cy="671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581400" y="5010411"/>
                  <a:ext cx="927305" cy="523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5010411"/>
                  <a:ext cx="927305" cy="5233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408255" y="5010411"/>
                  <a:ext cx="609911" cy="523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255" y="5010411"/>
                  <a:ext cx="609911" cy="5233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39901" y="5010411"/>
                  <a:ext cx="927305" cy="523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901" y="5010411"/>
                  <a:ext cx="927305" cy="5233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492141" y="5025864"/>
                  <a:ext cx="545341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2141" y="5025864"/>
                  <a:ext cx="545341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229600" y="5025864"/>
                  <a:ext cx="545341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5025864"/>
                  <a:ext cx="545341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124200" y="5283198"/>
              <a:ext cx="381000" cy="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610100" y="5283198"/>
              <a:ext cx="731520" cy="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605519" y="4862604"/>
                  <a:ext cx="752835" cy="4237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519" y="4862604"/>
                  <a:ext cx="752835" cy="42377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5984701" y="5283198"/>
              <a:ext cx="731520" cy="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096000" y="4862604"/>
                  <a:ext cx="501612" cy="4237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862604"/>
                  <a:ext cx="501612" cy="42377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>
              <a:off x="7772400" y="5283198"/>
              <a:ext cx="381000" cy="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1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10747104" y="3367967"/>
            <a:ext cx="452555" cy="1174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9368753" y="2184443"/>
            <a:ext cx="1369699" cy="1185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774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“Twist” Optimization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1188484"/>
            <a:ext cx="556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Example: </a:t>
            </a:r>
            <a:r>
              <a:rPr lang="en-US" sz="2400" dirty="0" smtClean="0"/>
              <a:t>same boundary matrix as before</a:t>
            </a:r>
            <a:endParaRPr lang="en-US" sz="24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10296721" y="2541173"/>
            <a:ext cx="423514" cy="857973"/>
            <a:chOff x="10144321" y="2083973"/>
            <a:chExt cx="423514" cy="85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0144321" y="208397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4321" y="2083973"/>
                  <a:ext cx="423514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0144321" y="248028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4321" y="2480281"/>
                  <a:ext cx="42351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/>
          <p:cNvGrpSpPr/>
          <p:nvPr/>
        </p:nvGrpSpPr>
        <p:grpSpPr>
          <a:xfrm>
            <a:off x="7610841" y="1828800"/>
            <a:ext cx="3590559" cy="3105210"/>
            <a:chOff x="7458441" y="1371600"/>
            <a:chExt cx="3590559" cy="3105210"/>
          </a:xfrm>
        </p:grpSpPr>
        <p:grpSp>
          <p:nvGrpSpPr>
            <p:cNvPr id="44" name="Group 43"/>
            <p:cNvGrpSpPr/>
            <p:nvPr/>
          </p:nvGrpSpPr>
          <p:grpSpPr>
            <a:xfrm>
              <a:off x="7848600" y="1733610"/>
              <a:ext cx="3200400" cy="2743200"/>
              <a:chOff x="7015518" y="3429000"/>
              <a:chExt cx="3200400" cy="32004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79248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4676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8392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3820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292392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7536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8615718" y="27432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8615718" y="2286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8615718" y="36576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8615718" y="32004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8615718" y="4110792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8615718" y="4572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7015519" y="3429000"/>
                <a:ext cx="3200399" cy="320040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886876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876" y="1371600"/>
                  <a:ext cx="38504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343219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219" y="1371600"/>
                  <a:ext cx="38504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9255905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5905" y="1371600"/>
                  <a:ext cx="38504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799562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562" y="1371600"/>
                  <a:ext cx="38504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0168591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8591" y="1371600"/>
                  <a:ext cx="38504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9712248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248" y="1371600"/>
                  <a:ext cx="385041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0624936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4936" y="1371600"/>
                  <a:ext cx="385041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458441" y="174153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1741531"/>
                  <a:ext cx="385041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7458441" y="290911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2909116"/>
                  <a:ext cx="385041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458441" y="251992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2519921"/>
                  <a:ext cx="38504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458441" y="368750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3687506"/>
                  <a:ext cx="385041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7458441" y="329831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3298311"/>
                  <a:ext cx="385041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458441" y="40767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4076700"/>
                  <a:ext cx="385041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458441" y="213072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2130726"/>
                  <a:ext cx="385041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9236668" y="1694829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6668" y="1694829"/>
                  <a:ext cx="423514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9236668" y="209113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6668" y="2091137"/>
                  <a:ext cx="423514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9688367" y="169866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8367" y="1698665"/>
                  <a:ext cx="423514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688367" y="248028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8367" y="2480281"/>
                  <a:ext cx="423514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0608763" y="287491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763" y="2874911"/>
                  <a:ext cx="423514" cy="461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0608763" y="3271219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763" y="3271219"/>
                  <a:ext cx="423514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0608763" y="36668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763" y="3666803"/>
                  <a:ext cx="423514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9600" y="1828800"/>
                <a:ext cx="6776683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First reduce columns corresponding to 2-simplices.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Column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 smtClean="0"/>
                  <a:t> is reduced,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Thus, negative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 smtClean="0"/>
                  <a:t> is paired with positive simplex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 smtClean="0"/>
                  <a:t>, so column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 smtClean="0"/>
                  <a:t> must be zero.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After reducing all columns corresponding to 2-simplices, then reduce columns corresponding to 1-simplices.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/>
                  <a:t>Now we are done.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28800"/>
                <a:ext cx="6776683" cy="3662541"/>
              </a:xfrm>
              <a:prstGeom prst="rect">
                <a:avLst/>
              </a:prstGeom>
              <a:blipFill rotWithShape="0">
                <a:blip r:embed="rId25"/>
                <a:stretch>
                  <a:fillRect l="-1349" t="-1331" r="-1169" b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/>
          <p:nvPr/>
        </p:nvCxnSpPr>
        <p:spPr>
          <a:xfrm flipV="1">
            <a:off x="10515600" y="4953000"/>
            <a:ext cx="0" cy="3810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72732" y="1371694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unreduced matrix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37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43" grpId="0"/>
      <p:bldP spid="81" grpId="0" uiExpand="1" build="p"/>
      <p:bldP spid="92" grpId="0"/>
      <p:bldP spid="9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3648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Runtime Complexity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7391400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be the total number of simplices, so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00" dirty="0" smtClean="0"/>
                  <a:t> is 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matrix.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600" dirty="0" smtClean="0"/>
                  <a:t>We must reduce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columns.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600" dirty="0" smtClean="0"/>
                  <a:t>Reducing any particular column requires at most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column additions.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600" dirty="0" smtClean="0"/>
                  <a:t>Each column addition requires at most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operations.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600" dirty="0" smtClean="0"/>
                  <a:t>Therefore, the runtime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7391400" cy="3508653"/>
              </a:xfrm>
              <a:prstGeom prst="rect">
                <a:avLst/>
              </a:prstGeom>
              <a:blipFill rotWithShape="0">
                <a:blip r:embed="rId2"/>
                <a:stretch>
                  <a:fillRect l="-1484" t="-1565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8001000" y="2133600"/>
            <a:ext cx="381000" cy="1371600"/>
          </a:xfrm>
          <a:prstGeom prst="rightBrace">
            <a:avLst>
              <a:gd name="adj1" fmla="val 38491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10600" y="2362200"/>
                <a:ext cx="32766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number of column additions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362200"/>
                <a:ext cx="3276600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3352" t="-6164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9600" y="4686300"/>
            <a:ext cx="1097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600" dirty="0"/>
              <a:t>However, in practice, the runtime is often better than cubic.</a:t>
            </a:r>
          </a:p>
          <a:p>
            <a:pPr marL="457200" indent="-457200">
              <a:spcAft>
                <a:spcPts val="1200"/>
              </a:spcAft>
            </a:pPr>
            <a:r>
              <a:rPr lang="en-US" sz="2600" dirty="0"/>
              <a:t>Note that this complexity is just for the matrix reduction, and doesn’t include building the filtration or boundary matrix.</a:t>
            </a:r>
          </a:p>
        </p:txBody>
      </p:sp>
    </p:spTree>
    <p:extLst>
      <p:ext uri="{BB962C8B-B14F-4D97-AF65-F5344CB8AC3E}">
        <p14:creationId xmlns:p14="http://schemas.microsoft.com/office/powerpoint/2010/main" val="16094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Generating Cycles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0972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To find the cycles that represent homology classes, we must keep track of the column additions.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Consider the operation of adding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 smtClean="0"/>
                  <a:t> to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pPr marL="347663" indent="-231775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This is the same as adding the chain represented by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 smtClean="0"/>
                  <a:t> to that represented by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111" t="-2387" b="-5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3715688"/>
                <a:ext cx="61722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7663" indent="-231775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This corresponds to multiplying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on the right by the elementary matrix that has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s on the diagonal and in entry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15688"/>
                <a:ext cx="61722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t="-33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58000" y="3962400"/>
            <a:ext cx="2057400" cy="205740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4000" y="472949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000" y="4729490"/>
                <a:ext cx="525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067800" y="3962400"/>
            <a:ext cx="2057400" cy="205740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58274" y="39481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274" y="3948111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90348" y="41767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348" y="4176711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23811" y="44053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11" y="4405311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22422" y="44053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422" y="4405311"/>
                <a:ext cx="3658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54496" y="46339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496" y="4633911"/>
                <a:ext cx="3658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44174" y="54341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174" y="5434190"/>
                <a:ext cx="3658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76248" y="56627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48" y="5662790"/>
                <a:ext cx="3658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 rot="2697950">
            <a:off x="10175208" y="488529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228751" y="4405311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751" y="4405311"/>
                <a:ext cx="3802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61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44266" y="3453496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266" y="3453496"/>
                <a:ext cx="32489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22" idx="2"/>
            <a:endCxn id="10" idx="0"/>
          </p:cNvCxnSpPr>
          <p:nvPr/>
        </p:nvCxnSpPr>
        <p:spPr>
          <a:xfrm>
            <a:off x="10506714" y="3822828"/>
            <a:ext cx="0" cy="58248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1"/>
            <a:endCxn id="10" idx="3"/>
          </p:cNvCxnSpPr>
          <p:nvPr/>
        </p:nvCxnSpPr>
        <p:spPr>
          <a:xfrm flipH="1">
            <a:off x="10689617" y="4589977"/>
            <a:ext cx="53913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67638" y="3352800"/>
            <a:ext cx="2352675" cy="2352675"/>
          </a:xfrm>
          <a:custGeom>
            <a:avLst/>
            <a:gdLst>
              <a:gd name="connsiteX0" fmla="*/ 0 w 2352675"/>
              <a:gd name="connsiteY0" fmla="*/ 0 h 2352675"/>
              <a:gd name="connsiteX1" fmla="*/ 2352675 w 2352675"/>
              <a:gd name="connsiteY1" fmla="*/ 2352675 h 2352675"/>
              <a:gd name="connsiteX2" fmla="*/ 2352675 w 2352675"/>
              <a:gd name="connsiteY2" fmla="*/ 4763 h 2352675"/>
              <a:gd name="connsiteX3" fmla="*/ 0 w 2352675"/>
              <a:gd name="connsiteY3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675" h="2352675">
                <a:moveTo>
                  <a:pt x="0" y="0"/>
                </a:moveTo>
                <a:lnTo>
                  <a:pt x="2352675" y="2352675"/>
                </a:lnTo>
                <a:lnTo>
                  <a:pt x="23526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Generating Cycles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0972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Reducing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 smtClean="0"/>
                  <a:t> via column operations is the same as multiplying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 smtClean="0"/>
                  <a:t> on the right by matrix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is a product of elementary matrices and is upper triangular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s on the diagonal.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1969770"/>
              </a:xfrm>
              <a:prstGeom prst="rect">
                <a:avLst/>
              </a:prstGeom>
              <a:blipFill rotWithShape="0">
                <a:blip r:embed="rId2"/>
                <a:stretch>
                  <a:fillRect l="-1111" t="-3096" b="-7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2577" y="426906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577" y="4269060"/>
                <a:ext cx="5254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151454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578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724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681872" y="4269060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872" y="4269060"/>
                <a:ext cx="50225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60926" y="426906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26" y="4269060"/>
                <a:ext cx="525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6" grpId="0"/>
      <p:bldP spid="25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67638" y="3352800"/>
            <a:ext cx="2352675" cy="2352675"/>
          </a:xfrm>
          <a:custGeom>
            <a:avLst/>
            <a:gdLst>
              <a:gd name="connsiteX0" fmla="*/ 0 w 2352675"/>
              <a:gd name="connsiteY0" fmla="*/ 0 h 2352675"/>
              <a:gd name="connsiteX1" fmla="*/ 2352675 w 2352675"/>
              <a:gd name="connsiteY1" fmla="*/ 2352675 h 2352675"/>
              <a:gd name="connsiteX2" fmla="*/ 2352675 w 2352675"/>
              <a:gd name="connsiteY2" fmla="*/ 4763 h 2352675"/>
              <a:gd name="connsiteX3" fmla="*/ 0 w 2352675"/>
              <a:gd name="connsiteY3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675" h="2352675">
                <a:moveTo>
                  <a:pt x="0" y="0"/>
                </a:moveTo>
                <a:lnTo>
                  <a:pt x="2352675" y="2352675"/>
                </a:lnTo>
                <a:lnTo>
                  <a:pt x="23526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Generating Cycles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1201400" cy="202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800" dirty="0" smtClean="0"/>
                  <a:t>The columns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indicate the cycles and chains that kill cycles.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 smtClean="0"/>
                  <a:t>If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 is empty, then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gives the corresponding cycle.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800" dirty="0" smtClean="0"/>
                  <a:t>Otherwise,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gives the chain that kills the cycle corresponding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1201400" cy="2021066"/>
              </a:xfrm>
              <a:prstGeom prst="rect">
                <a:avLst/>
              </a:prstGeom>
              <a:blipFill rotWithShape="0">
                <a:blip r:embed="rId2"/>
                <a:stretch>
                  <a:fillRect l="-1088" t="-3021" b="-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2577" y="5705475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577" y="5705475"/>
                <a:ext cx="5254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151454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578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724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681872" y="5705475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872" y="5705475"/>
                <a:ext cx="50225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60926" y="5705475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26" y="5705475"/>
                <a:ext cx="525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43200" y="3276600"/>
            <a:ext cx="2286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364146" y="3276600"/>
            <a:ext cx="228600" cy="2514600"/>
            <a:chOff x="8364146" y="3276600"/>
            <a:chExt cx="228600" cy="2514600"/>
          </a:xfrm>
        </p:grpSpPr>
        <p:sp>
          <p:nvSpPr>
            <p:cNvPr id="13" name="Rectangle 12"/>
            <p:cNvSpPr/>
            <p:nvPr/>
          </p:nvSpPr>
          <p:spPr>
            <a:xfrm>
              <a:off x="8364146" y="4191000"/>
              <a:ext cx="228600" cy="1600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64146" y="3276600"/>
              <a:ext cx="228600" cy="9144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24110" y="3271837"/>
            <a:ext cx="2286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548107" y="3276600"/>
            <a:ext cx="228600" cy="2514600"/>
            <a:chOff x="9548107" y="3276600"/>
            <a:chExt cx="228600" cy="2514600"/>
          </a:xfrm>
        </p:grpSpPr>
        <p:sp>
          <p:nvSpPr>
            <p:cNvPr id="16" name="Rectangle 15"/>
            <p:cNvSpPr/>
            <p:nvPr/>
          </p:nvSpPr>
          <p:spPr>
            <a:xfrm>
              <a:off x="9548107" y="5334000"/>
              <a:ext cx="228600" cy="457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48107" y="3276600"/>
              <a:ext cx="228600" cy="20547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66327" y="3943348"/>
            <a:ext cx="2514600" cy="228602"/>
            <a:chOff x="2066327" y="3943348"/>
            <a:chExt cx="2514600" cy="228602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3209327" y="2800348"/>
              <a:ext cx="228600" cy="2514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2743203" y="3943350"/>
              <a:ext cx="228602" cy="2285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3924110" y="3943350"/>
              <a:ext cx="228600" cy="22859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Bit Tree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09728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Replacing the linked lists (for columns) by a more clever data structure can make the algorithm faster, though the complexity is still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Bauer et. al. propose a </a:t>
                </a:r>
                <a:r>
                  <a:rPr lang="en-US" sz="2800" b="1" dirty="0" smtClean="0"/>
                  <a:t>bit tree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a 64-ary </a:t>
                </a:r>
                <a:r>
                  <a:rPr lang="en-US" sz="2800" dirty="0" smtClean="0"/>
                  <a:t>tree, stored as an array.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1538883"/>
              </a:xfrm>
              <a:prstGeom prst="rect">
                <a:avLst/>
              </a:prstGeom>
              <a:blipFill rotWithShape="0">
                <a:blip r:embed="rId2"/>
                <a:stretch>
                  <a:fillRect l="-1111" t="-3968" r="-1111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/>
          <p:cNvGrpSpPr/>
          <p:nvPr/>
        </p:nvGrpSpPr>
        <p:grpSpPr>
          <a:xfrm>
            <a:off x="609600" y="2743200"/>
            <a:ext cx="10972800" cy="2420381"/>
            <a:chOff x="609600" y="2743200"/>
            <a:chExt cx="10972800" cy="2420381"/>
          </a:xfrm>
        </p:grpSpPr>
        <p:sp>
          <p:nvSpPr>
            <p:cNvPr id="5" name="Rectangle 4"/>
            <p:cNvSpPr/>
            <p:nvPr/>
          </p:nvSpPr>
          <p:spPr>
            <a:xfrm>
              <a:off x="5029200" y="3067794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3067794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1200" y="3067794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3067794"/>
              <a:ext cx="6096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81800" y="3067794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2802" y="2864019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" y="4134594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600" y="4134594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71600" y="4134594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2600" y="4134594"/>
              <a:ext cx="6096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62200" y="4134594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3202" y="3930819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448800" y="3917544"/>
              <a:ext cx="2133600" cy="584775"/>
              <a:chOff x="4267200" y="2844225"/>
              <a:chExt cx="2133600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267200" y="3048000"/>
                <a:ext cx="381000" cy="381000"/>
              </a:xfrm>
              <a:prstGeom prst="rect">
                <a:avLst/>
              </a:prstGeom>
              <a:noFill/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648200" y="3048000"/>
                <a:ext cx="381000" cy="381000"/>
              </a:xfrm>
              <a:prstGeom prst="rect">
                <a:avLst/>
              </a:prstGeom>
              <a:noFill/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29200" y="3048000"/>
                <a:ext cx="381000" cy="381000"/>
              </a:xfrm>
              <a:prstGeom prst="rect">
                <a:avLst/>
              </a:prstGeom>
              <a:noFill/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410200" y="3048000"/>
                <a:ext cx="609600" cy="381000"/>
              </a:xfrm>
              <a:prstGeom prst="rect">
                <a:avLst/>
              </a:prstGeom>
              <a:noFill/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19800" y="3048000"/>
                <a:ext cx="381000" cy="381000"/>
              </a:xfrm>
              <a:prstGeom prst="rect">
                <a:avLst/>
              </a:prstGeom>
              <a:noFill/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480802" y="2844225"/>
                <a:ext cx="468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…</a:t>
                </a:r>
                <a:endParaRPr lang="en-US" sz="32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048000" y="4134593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29000" y="4134593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0" y="4134593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91000" y="4134593"/>
              <a:ext cx="6096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0600" y="4134593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1602" y="3930818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74025" y="2743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49857" y="2743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30857" y="2743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59940" y="27432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64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5" idx="2"/>
            </p:cNvCxnSpPr>
            <p:nvPr/>
          </p:nvCxnSpPr>
          <p:spPr>
            <a:xfrm flipH="1">
              <a:off x="2743200" y="3448794"/>
              <a:ext cx="2476500" cy="672525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4" idx="2"/>
            </p:cNvCxnSpPr>
            <p:nvPr/>
          </p:nvCxnSpPr>
          <p:spPr>
            <a:xfrm flipH="1">
              <a:off x="5170864" y="3448794"/>
              <a:ext cx="429836" cy="685799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5" idx="2"/>
              <a:endCxn id="59" idx="0"/>
            </p:cNvCxnSpPr>
            <p:nvPr/>
          </p:nvCxnSpPr>
          <p:spPr>
            <a:xfrm>
              <a:off x="5981700" y="3448794"/>
              <a:ext cx="188437" cy="685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7" idx="2"/>
            </p:cNvCxnSpPr>
            <p:nvPr/>
          </p:nvCxnSpPr>
          <p:spPr>
            <a:xfrm>
              <a:off x="6972300" y="3448794"/>
              <a:ext cx="2476500" cy="672525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5598637" y="4134594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79637" y="4134594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60637" y="4134594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41637" y="4134594"/>
              <a:ext cx="6096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51237" y="4134594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12239" y="3930819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70802" y="3930818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  <p:cxnSp>
          <p:nvCxnSpPr>
            <p:cNvPr id="69" name="Straight Arrow Connector 68"/>
            <p:cNvCxnSpPr>
              <a:stCxn id="21" idx="2"/>
            </p:cNvCxnSpPr>
            <p:nvPr/>
          </p:nvCxnSpPr>
          <p:spPr>
            <a:xfrm flipH="1">
              <a:off x="733035" y="4515594"/>
              <a:ext cx="67065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2" idx="2"/>
            </p:cNvCxnSpPr>
            <p:nvPr/>
          </p:nvCxnSpPr>
          <p:spPr>
            <a:xfrm flipH="1">
              <a:off x="1154831" y="4515594"/>
              <a:ext cx="26269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23" idx="2"/>
            </p:cNvCxnSpPr>
            <p:nvPr/>
          </p:nvCxnSpPr>
          <p:spPr>
            <a:xfrm>
              <a:off x="1562100" y="4515594"/>
              <a:ext cx="0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25" idx="2"/>
            </p:cNvCxnSpPr>
            <p:nvPr/>
          </p:nvCxnSpPr>
          <p:spPr>
            <a:xfrm>
              <a:off x="2552700" y="4515594"/>
              <a:ext cx="76199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3176003" y="4515594"/>
              <a:ext cx="67065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3597799" y="4515594"/>
              <a:ext cx="26269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005068" y="4515594"/>
              <a:ext cx="0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4995668" y="4515594"/>
              <a:ext cx="76199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5726640" y="4515593"/>
              <a:ext cx="67065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6148436" y="4515593"/>
              <a:ext cx="26269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6555705" y="4515593"/>
              <a:ext cx="0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546305" y="4515593"/>
              <a:ext cx="76199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9572625" y="4502319"/>
              <a:ext cx="67065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9994421" y="4502319"/>
              <a:ext cx="26269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10401690" y="4502319"/>
              <a:ext cx="0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11392290" y="4502319"/>
              <a:ext cx="76199" cy="304800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512802" y="4578806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76493" y="4578806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27130" y="4578806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376010" y="4578806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9600" y="5334000"/>
                <a:ext cx="11201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Each block has 64 bits. Bit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indicates whether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baseline="30000" dirty="0" err="1" smtClean="0"/>
                  <a:t>th</a:t>
                </a:r>
                <a:r>
                  <a:rPr lang="en-US" sz="2800" dirty="0" smtClean="0"/>
                  <a:t> subtree is non-empty.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The leaves of the tree encode the nonzero entries of a column.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34000"/>
                <a:ext cx="11201400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088" t="-4945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9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Bit Tree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934194"/>
            <a:ext cx="381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0200" y="934194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934194"/>
            <a:ext cx="381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934194"/>
            <a:ext cx="6096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81800" y="934194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2802" y="73041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609600" y="2000994"/>
            <a:ext cx="381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2000994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2000994"/>
            <a:ext cx="381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52600" y="2000994"/>
            <a:ext cx="6096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62200" y="2000994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23202" y="179721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9448800" y="1783944"/>
            <a:ext cx="2133600" cy="584775"/>
            <a:chOff x="4267200" y="2844225"/>
            <a:chExt cx="2133600" cy="584775"/>
          </a:xfrm>
        </p:grpSpPr>
        <p:sp>
          <p:nvSpPr>
            <p:cNvPr id="28" name="Rectangle 27"/>
            <p:cNvSpPr/>
            <p:nvPr/>
          </p:nvSpPr>
          <p:spPr>
            <a:xfrm>
              <a:off x="4267200" y="3048000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8200" y="3048000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29200" y="3048000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10200" y="3048000"/>
              <a:ext cx="6096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19800" y="3048000"/>
              <a:ext cx="381000" cy="3810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80802" y="2844225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48000" y="2000993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29000" y="2000993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10000" y="2000993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91000" y="2000993"/>
            <a:ext cx="6096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00600" y="2000993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61602" y="179721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074025" y="60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49857" y="60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830857" y="60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759940" y="609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5" idx="2"/>
          </p:cNvCxnSpPr>
          <p:nvPr/>
        </p:nvCxnSpPr>
        <p:spPr>
          <a:xfrm flipH="1">
            <a:off x="2743200" y="1315194"/>
            <a:ext cx="2476500" cy="67252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4" idx="2"/>
          </p:cNvCxnSpPr>
          <p:nvPr/>
        </p:nvCxnSpPr>
        <p:spPr>
          <a:xfrm flipH="1">
            <a:off x="5170864" y="1315194"/>
            <a:ext cx="429836" cy="685799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2"/>
            <a:endCxn id="59" idx="0"/>
          </p:cNvCxnSpPr>
          <p:nvPr/>
        </p:nvCxnSpPr>
        <p:spPr>
          <a:xfrm>
            <a:off x="5981700" y="1315194"/>
            <a:ext cx="188437" cy="685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2"/>
          </p:cNvCxnSpPr>
          <p:nvPr/>
        </p:nvCxnSpPr>
        <p:spPr>
          <a:xfrm>
            <a:off x="6972300" y="1315194"/>
            <a:ext cx="2476500" cy="67252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598637" y="2000994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979637" y="2000994"/>
            <a:ext cx="381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360637" y="2000994"/>
            <a:ext cx="381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741637" y="2000994"/>
            <a:ext cx="6096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351237" y="2000994"/>
            <a:ext cx="381000" cy="38100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812239" y="179721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8370802" y="179721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69" name="Straight Arrow Connector 68"/>
          <p:cNvCxnSpPr>
            <a:stCxn id="21" idx="2"/>
          </p:cNvCxnSpPr>
          <p:nvPr/>
        </p:nvCxnSpPr>
        <p:spPr>
          <a:xfrm flipH="1">
            <a:off x="733035" y="2381994"/>
            <a:ext cx="67065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2" idx="2"/>
          </p:cNvCxnSpPr>
          <p:nvPr/>
        </p:nvCxnSpPr>
        <p:spPr>
          <a:xfrm flipH="1">
            <a:off x="1154831" y="2381994"/>
            <a:ext cx="26269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23" idx="2"/>
          </p:cNvCxnSpPr>
          <p:nvPr/>
        </p:nvCxnSpPr>
        <p:spPr>
          <a:xfrm>
            <a:off x="1562100" y="2381994"/>
            <a:ext cx="0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5" idx="2"/>
          </p:cNvCxnSpPr>
          <p:nvPr/>
        </p:nvCxnSpPr>
        <p:spPr>
          <a:xfrm>
            <a:off x="2552700" y="2381994"/>
            <a:ext cx="76199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176003" y="2381994"/>
            <a:ext cx="67065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597799" y="2381994"/>
            <a:ext cx="26269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005068" y="2381994"/>
            <a:ext cx="0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995668" y="2381994"/>
            <a:ext cx="76199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726640" y="2381993"/>
            <a:ext cx="67065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148436" y="2381993"/>
            <a:ext cx="26269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555705" y="2381993"/>
            <a:ext cx="0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546305" y="2381993"/>
            <a:ext cx="76199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9572625" y="2368719"/>
            <a:ext cx="67065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994421" y="2368719"/>
            <a:ext cx="26269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0401690" y="2368719"/>
            <a:ext cx="0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1392290" y="2368719"/>
            <a:ext cx="76199" cy="30480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512802" y="244520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3976493" y="244520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6527130" y="244520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6" name="TextBox 95"/>
          <p:cNvSpPr txBox="1"/>
          <p:nvPr/>
        </p:nvSpPr>
        <p:spPr>
          <a:xfrm>
            <a:off x="10376010" y="244520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609600" y="3124200"/>
            <a:ext cx="10972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The bit tree supports nearly constant time insertion, deletion, and lookup.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The “active” column is converted to a bit tree, then columns are added to it, and then it is converted back to a sparse structure.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Bauer et. al. recorded significant speed improvements when using the bit tree for column additions.</a:t>
            </a:r>
          </a:p>
        </p:txBody>
      </p:sp>
    </p:spTree>
    <p:extLst>
      <p:ext uri="{BB962C8B-B14F-4D97-AF65-F5344CB8AC3E}">
        <p14:creationId xmlns:p14="http://schemas.microsoft.com/office/powerpoint/2010/main" val="41727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3376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Available Software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10972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800" b="1" dirty="0" smtClean="0"/>
              <a:t>JavaPlex</a:t>
            </a:r>
            <a:r>
              <a:rPr lang="en-US" sz="2800" b="1" dirty="0"/>
              <a:t>: </a:t>
            </a:r>
            <a:r>
              <a:rPr lang="en-US" sz="2800" dirty="0" smtClean="0"/>
              <a:t>http</a:t>
            </a:r>
            <a:r>
              <a:rPr lang="en-US" sz="2800" dirty="0"/>
              <a:t>://git.appliedtopology.org/javaplex</a:t>
            </a:r>
            <a:r>
              <a:rPr lang="en-US" sz="2800" dirty="0" smtClean="0"/>
              <a:t>/</a:t>
            </a:r>
          </a:p>
          <a:p>
            <a:pPr marL="457200" indent="-457200">
              <a:spcAft>
                <a:spcPts val="1200"/>
              </a:spcAft>
            </a:pPr>
            <a:r>
              <a:rPr lang="en-US" sz="2800" b="1" dirty="0" smtClean="0"/>
              <a:t>Dionysus</a:t>
            </a:r>
            <a:r>
              <a:rPr lang="en-US" sz="2800" b="1" dirty="0"/>
              <a:t>: </a:t>
            </a:r>
            <a:r>
              <a:rPr lang="en-US" sz="2800" dirty="0" smtClean="0"/>
              <a:t>http</a:t>
            </a:r>
            <a:r>
              <a:rPr lang="en-US" sz="2800" dirty="0"/>
              <a:t>://www.mrzv.org/software/dionysus</a:t>
            </a:r>
            <a:r>
              <a:rPr lang="en-US" sz="2800" dirty="0" smtClean="0"/>
              <a:t>/</a:t>
            </a:r>
          </a:p>
          <a:p>
            <a:pPr marL="457200" indent="-457200">
              <a:spcAft>
                <a:spcPts val="1200"/>
              </a:spcAft>
            </a:pPr>
            <a:r>
              <a:rPr lang="en-US" sz="2800" b="1" dirty="0" smtClean="0"/>
              <a:t>Perseus</a:t>
            </a:r>
            <a:r>
              <a:rPr lang="en-US" sz="2800" b="1" dirty="0"/>
              <a:t>: </a:t>
            </a:r>
            <a:r>
              <a:rPr lang="en-US" sz="2800" dirty="0"/>
              <a:t>http://www.sas.upenn.edu/~vnanda/perseus</a:t>
            </a:r>
            <a:r>
              <a:rPr lang="en-US" sz="2800" dirty="0" smtClean="0"/>
              <a:t>/</a:t>
            </a:r>
          </a:p>
          <a:p>
            <a:pPr marL="457200" indent="-457200">
              <a:spcAft>
                <a:spcPts val="1200"/>
              </a:spcAft>
            </a:pPr>
            <a:r>
              <a:rPr lang="en-US" sz="2800" b="1" dirty="0" smtClean="0"/>
              <a:t>Persistent Homology </a:t>
            </a:r>
            <a:r>
              <a:rPr lang="en-US" sz="2800" b="1" dirty="0"/>
              <a:t>Algorithms Toolbox (PHAT): </a:t>
            </a:r>
            <a:r>
              <a:rPr lang="en-US" sz="2800" dirty="0"/>
              <a:t>https://code.google.com/p/phat</a:t>
            </a:r>
            <a:r>
              <a:rPr lang="en-US" sz="2800" dirty="0" smtClean="0"/>
              <a:t>/</a:t>
            </a:r>
          </a:p>
          <a:p>
            <a:pPr marL="457200" indent="-457200">
              <a:spcAft>
                <a:spcPts val="12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066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2052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10972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Ulrich Bauer, et. al. “PHAT – Persistent Homology Algorithms Toolbox.” http</a:t>
            </a:r>
            <a:r>
              <a:rPr lang="en-US" sz="2800" dirty="0"/>
              <a:t>://phat.googlecode.com</a:t>
            </a:r>
            <a:endParaRPr lang="en-US" sz="2800" dirty="0" smtClean="0"/>
          </a:p>
          <a:p>
            <a:pPr>
              <a:spcAft>
                <a:spcPts val="1800"/>
              </a:spcAft>
            </a:pPr>
            <a:r>
              <a:rPr lang="en-US" sz="2800" dirty="0" smtClean="0"/>
              <a:t>Herbert </a:t>
            </a:r>
            <a:r>
              <a:rPr lang="en-US" sz="2800" dirty="0" err="1" smtClean="0"/>
              <a:t>Edelsbrunner</a:t>
            </a:r>
            <a:r>
              <a:rPr lang="en-US" sz="2800" dirty="0" smtClean="0"/>
              <a:t> and John </a:t>
            </a:r>
            <a:r>
              <a:rPr lang="en-US" sz="2800" dirty="0" err="1" smtClean="0"/>
              <a:t>Harer</a:t>
            </a:r>
            <a:r>
              <a:rPr lang="en-US" sz="2800" dirty="0" smtClean="0"/>
              <a:t>. “Persistent </a:t>
            </a:r>
            <a:r>
              <a:rPr lang="en-US" sz="2800" dirty="0"/>
              <a:t>homology: a </a:t>
            </a:r>
            <a:r>
              <a:rPr lang="en-US" sz="2800" dirty="0" smtClean="0"/>
              <a:t>survey.” in </a:t>
            </a:r>
            <a:r>
              <a:rPr lang="en-US" sz="2800" i="1" dirty="0" smtClean="0"/>
              <a:t>Surveys </a:t>
            </a:r>
            <a:r>
              <a:rPr lang="en-US" sz="2800" i="1" dirty="0"/>
              <a:t>on discrete and computational geometry: twenty years </a:t>
            </a:r>
            <a:r>
              <a:rPr lang="en-US" sz="2800" i="1" dirty="0" smtClean="0"/>
              <a:t>later</a:t>
            </a:r>
            <a:r>
              <a:rPr lang="en-US" sz="2800" dirty="0" smtClean="0"/>
              <a:t>. AMS (2008).</a:t>
            </a:r>
          </a:p>
          <a:p>
            <a:pPr>
              <a:spcAft>
                <a:spcPts val="1800"/>
              </a:spcAft>
            </a:pPr>
            <a:r>
              <a:rPr lang="en-US" sz="2800" dirty="0" err="1" smtClean="0"/>
              <a:t>Afra</a:t>
            </a:r>
            <a:r>
              <a:rPr lang="en-US" sz="2800" dirty="0" smtClean="0"/>
              <a:t> </a:t>
            </a:r>
            <a:r>
              <a:rPr lang="en-US" sz="2800" dirty="0" err="1" smtClean="0"/>
              <a:t>Zomorodian</a:t>
            </a:r>
            <a:r>
              <a:rPr lang="en-US" sz="2800" dirty="0" smtClean="0"/>
              <a:t> and Gunnar </a:t>
            </a:r>
            <a:r>
              <a:rPr lang="en-US" sz="2800" dirty="0" err="1" smtClean="0"/>
              <a:t>Carlsson</a:t>
            </a:r>
            <a:r>
              <a:rPr lang="en-US" sz="2800" dirty="0" smtClean="0"/>
              <a:t>. “Computing </a:t>
            </a:r>
            <a:r>
              <a:rPr lang="en-US" sz="2800" dirty="0"/>
              <a:t>persistent </a:t>
            </a:r>
            <a:r>
              <a:rPr lang="en-US" sz="2800" dirty="0" smtClean="0"/>
              <a:t>homology.” </a:t>
            </a:r>
            <a:r>
              <a:rPr lang="en-US" sz="2800" i="1" dirty="0" smtClean="0"/>
              <a:t>Discrete </a:t>
            </a:r>
            <a:r>
              <a:rPr lang="en-US" sz="2800" i="1" dirty="0"/>
              <a:t>and Computational </a:t>
            </a:r>
            <a:r>
              <a:rPr lang="en-US" sz="2800" i="1" dirty="0" smtClean="0"/>
              <a:t>Geometry</a:t>
            </a:r>
            <a:r>
              <a:rPr lang="en-US" sz="2800" dirty="0" smtClean="0"/>
              <a:t>. Vol. 33, no. 2 (2005), p. 249 – 274.</a:t>
            </a:r>
          </a:p>
        </p:txBody>
      </p:sp>
    </p:spTree>
    <p:extLst>
      <p:ext uri="{BB962C8B-B14F-4D97-AF65-F5344CB8AC3E}">
        <p14:creationId xmlns:p14="http://schemas.microsoft.com/office/powerpoint/2010/main" val="5283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437" y="429972"/>
            <a:ext cx="2425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Preliminaries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143000"/>
                <a:ext cx="10972800" cy="381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/>
                  <a:t>-chains that have no boundary are called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600" b="1" dirty="0"/>
                  <a:t>-cycles</a:t>
                </a:r>
                <a:r>
                  <a:rPr lang="en-US" sz="2600" dirty="0"/>
                  <a:t>, and they form a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/>
                  <a:t>The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/>
                  <a:t>-chains that are the boundary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600" dirty="0"/>
                  <a:t>-chains are called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600" b="1" dirty="0"/>
                  <a:t>-boundaries</a:t>
                </a:r>
                <a:r>
                  <a:rPr lang="en-US" sz="2600" dirty="0"/>
                  <a:t>, and they form a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600" dirty="0" smtClean="0"/>
                  <a:t>Since a boundary has no boundary,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600" dirty="0" smtClean="0"/>
                  <a:t>The quotient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 smtClean="0"/>
                  <a:t> is the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600" b="1" baseline="30000" dirty="0" smtClean="0"/>
                  <a:t>th</a:t>
                </a:r>
                <a:r>
                  <a:rPr lang="en-US" sz="2600" b="1" dirty="0" smtClean="0"/>
                  <a:t> homology group </a:t>
                </a:r>
                <a:r>
                  <a:rPr lang="en-US" sz="2600" dirty="0" smtClean="0"/>
                  <a:t>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600" dirty="0" smtClean="0"/>
                  <a:t>The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/>
                  <a:t> is the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600" b="1" baseline="30000" dirty="0" err="1" smtClean="0"/>
                  <a:t>th</a:t>
                </a:r>
                <a:r>
                  <a:rPr lang="en-US" sz="2600" b="1" dirty="0" smtClean="0"/>
                  <a:t> </a:t>
                </a:r>
                <a:r>
                  <a:rPr lang="en-US" sz="2600" b="1" dirty="0" err="1" smtClean="0"/>
                  <a:t>Betti</a:t>
                </a:r>
                <a:r>
                  <a:rPr lang="en-US" sz="2600" b="1" dirty="0" smtClean="0"/>
                  <a:t> number </a:t>
                </a:r>
                <a:r>
                  <a:rPr lang="en-US" sz="2600" dirty="0"/>
                  <a:t>of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 smtClean="0"/>
                  <a:t> and is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381707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438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6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7461250" y="2054225"/>
            <a:ext cx="1368425" cy="1374775"/>
          </a:xfrm>
          <a:custGeom>
            <a:avLst/>
            <a:gdLst>
              <a:gd name="connsiteX0" fmla="*/ 3175 w 1368425"/>
              <a:gd name="connsiteY0" fmla="*/ 0 h 1374775"/>
              <a:gd name="connsiteX1" fmla="*/ 152400 w 1368425"/>
              <a:gd name="connsiteY1" fmla="*/ 0 h 1374775"/>
              <a:gd name="connsiteX2" fmla="*/ 1368425 w 1368425"/>
              <a:gd name="connsiteY2" fmla="*/ 1216025 h 1374775"/>
              <a:gd name="connsiteX3" fmla="*/ 1368425 w 1368425"/>
              <a:gd name="connsiteY3" fmla="*/ 1374775 h 1374775"/>
              <a:gd name="connsiteX4" fmla="*/ 1225550 w 1368425"/>
              <a:gd name="connsiteY4" fmla="*/ 1374775 h 1374775"/>
              <a:gd name="connsiteX5" fmla="*/ 0 w 1368425"/>
              <a:gd name="connsiteY5" fmla="*/ 149225 h 1374775"/>
              <a:gd name="connsiteX6" fmla="*/ 3175 w 1368425"/>
              <a:gd name="connsiteY6" fmla="*/ 0 h 137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425" h="1374775">
                <a:moveTo>
                  <a:pt x="3175" y="0"/>
                </a:moveTo>
                <a:lnTo>
                  <a:pt x="152400" y="0"/>
                </a:lnTo>
                <a:lnTo>
                  <a:pt x="1368425" y="1216025"/>
                </a:lnTo>
                <a:lnTo>
                  <a:pt x="1368425" y="1374775"/>
                </a:lnTo>
                <a:lnTo>
                  <a:pt x="1225550" y="1374775"/>
                </a:lnTo>
                <a:lnTo>
                  <a:pt x="0" y="149225"/>
                </a:lnTo>
                <a:cubicBezTo>
                  <a:pt x="1058" y="99483"/>
                  <a:pt x="2117" y="49742"/>
                  <a:pt x="317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8839200" y="2057400"/>
            <a:ext cx="0" cy="226342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0026" y="3429000"/>
            <a:ext cx="3657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2437" y="429972"/>
            <a:ext cx="4610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Computing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Betti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Numbers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066800"/>
                <a:ext cx="5791200" cy="230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600" dirty="0" smtClean="0"/>
                  <a:t>Number the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 smtClean="0"/>
                  <a:t>-</a:t>
                </a:r>
                <a:r>
                  <a:rPr lang="en-US" sz="2600" dirty="0" err="1" smtClean="0"/>
                  <a:t>simplices</a:t>
                </a:r>
                <a:r>
                  <a:rPr lang="en-US" sz="2600" dirty="0" smtClean="0"/>
                  <a:t> of K consecutively from 1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 smtClean="0"/>
                  <a:t>The boundary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 smtClean="0"/>
                  <a:t> records the face relationship for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 smtClean="0"/>
                  <a:t>-</a:t>
                </a:r>
                <a:r>
                  <a:rPr lang="en-US" sz="2600" dirty="0" err="1" smtClean="0"/>
                  <a:t>simplices</a:t>
                </a:r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600" dirty="0" smtClean="0"/>
                  <a:t>-</a:t>
                </a:r>
                <a:r>
                  <a:rPr lang="en-US" sz="2600" dirty="0" err="1" smtClean="0"/>
                  <a:t>simplices</a:t>
                </a:r>
                <a:r>
                  <a:rPr lang="en-US" sz="2600" dirty="0" smtClean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66800"/>
                <a:ext cx="5791200" cy="2308581"/>
              </a:xfrm>
              <a:prstGeom prst="rect">
                <a:avLst/>
              </a:prstGeom>
              <a:blipFill rotWithShape="0">
                <a:blip r:embed="rId2"/>
                <a:stretch>
                  <a:fillRect l="-1895" t="-2111" r="-1053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3429000"/>
                <a:ext cx="5105400" cy="138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if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aseline="30000" dirty="0" err="1"/>
                  <a:t>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/>
                  <a:t>simplex is a face of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baseline="30000" dirty="0" err="1"/>
                  <a:t>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-simplex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otherwise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29000"/>
                <a:ext cx="5105400" cy="1382751"/>
              </a:xfrm>
              <a:prstGeom prst="rect">
                <a:avLst/>
              </a:prstGeom>
              <a:blipFill rotWithShape="0">
                <a:blip r:embed="rId3"/>
                <a:stretch>
                  <a:fillRect l="-358" t="-3097" r="-1553" b="-9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931913"/>
                <a:ext cx="5715000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652588" algn="l"/>
                  </a:tabLst>
                </a:pPr>
                <a:r>
                  <a:rPr lang="en-US" sz="2600" dirty="0" smtClean="0"/>
                  <a:t>Observe: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i="1" dirty="0" smtClean="0">
                  <a:latin typeface="Cambria Math" panose="02040503050406030204" pitchFamily="18" charset="0"/>
                </a:endParaRPr>
              </a:p>
              <a:p>
                <a:pPr>
                  <a:tabLst>
                    <a:tab pos="1652588" algn="l"/>
                  </a:tabLst>
                </a:pPr>
                <a:r>
                  <a:rPr lang="en-US" sz="2600" b="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31913"/>
                <a:ext cx="5715000" cy="1011687"/>
              </a:xfrm>
              <a:prstGeom prst="rect">
                <a:avLst/>
              </a:prstGeom>
              <a:blipFill rotWithShape="0">
                <a:blip r:embed="rId4"/>
                <a:stretch>
                  <a:fillRect l="-1919"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6077389"/>
                <a:ext cx="6400800" cy="55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652588" algn="l"/>
                  </a:tabLst>
                </a:pPr>
                <a:r>
                  <a:rPr lang="en-US" sz="26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rank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b="0" i="1" dirty="0" smtClean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77389"/>
                <a:ext cx="6400800" cy="552011"/>
              </a:xfrm>
              <a:prstGeom prst="rect">
                <a:avLst/>
              </a:prstGeom>
              <a:blipFill rotWithShape="0">
                <a:blip r:embed="rId5"/>
                <a:stretch>
                  <a:fillRect l="-1714" t="-6593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460026" y="2057400"/>
            <a:ext cx="3657600" cy="227471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71506" y="2895600"/>
                <a:ext cx="641971" cy="523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506" y="2895600"/>
                <a:ext cx="641971" cy="5233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7460026" y="995788"/>
            <a:ext cx="3657600" cy="304800"/>
            <a:chOff x="7460026" y="995788"/>
            <a:chExt cx="3657600" cy="304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460026" y="1148188"/>
              <a:ext cx="3657600" cy="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467600" y="995788"/>
              <a:ext cx="0" cy="30480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1117626" y="995788"/>
              <a:ext cx="0" cy="30480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18779" y="609600"/>
                <a:ext cx="1547668" cy="523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lang="en-US" sz="2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779" y="609600"/>
                <a:ext cx="1547668" cy="5233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10682943" y="2940701"/>
                <a:ext cx="1865062" cy="523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lang="en-US" sz="2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682943" y="2940701"/>
                <a:ext cx="1865062" cy="5233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1201400" y="2057400"/>
            <a:ext cx="304800" cy="2274710"/>
            <a:chOff x="11201400" y="2057400"/>
            <a:chExt cx="304800" cy="227471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1353800" y="2068690"/>
              <a:ext cx="0" cy="226342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V="1">
              <a:off x="11353800" y="1905000"/>
              <a:ext cx="0" cy="30480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V="1">
              <a:off x="11353800" y="4179710"/>
              <a:ext cx="0" cy="30480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10400" y="4665332"/>
                <a:ext cx="4658784" cy="923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smtClean="0"/>
                  <a:t>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:r>
                  <a:rPr lang="en-US" sz="2600" i="1" dirty="0" smtClean="0"/>
                  <a:t>Smith normal form </a:t>
                </a:r>
                <a:r>
                  <a:rPr lang="en-US" sz="2600" dirty="0" smtClean="0"/>
                  <a:t>to obtain the desired ranks.</a:t>
                </a:r>
                <a:endParaRPr lang="en-US" sz="2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665332"/>
                <a:ext cx="4658784" cy="923458"/>
              </a:xfrm>
              <a:prstGeom prst="rect">
                <a:avLst/>
              </a:prstGeom>
              <a:blipFill rotWithShape="0">
                <a:blip r:embed="rId9"/>
                <a:stretch>
                  <a:fillRect l="-1440" t="-5263" r="-3010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8870950" y="1676400"/>
            <a:ext cx="2246676" cy="304800"/>
            <a:chOff x="8870950" y="1676400"/>
            <a:chExt cx="2246676" cy="3048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8870950" y="1828800"/>
              <a:ext cx="2246676" cy="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870950" y="1676400"/>
              <a:ext cx="0" cy="30480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1117626" y="1676400"/>
              <a:ext cx="0" cy="30480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04579" y="1295057"/>
                <a:ext cx="1547668" cy="523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lang="en-US" sz="2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579" y="1295057"/>
                <a:ext cx="1547668" cy="52334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7467600" y="1676400"/>
            <a:ext cx="1343752" cy="304800"/>
            <a:chOff x="7467600" y="1676400"/>
            <a:chExt cx="1343752" cy="3048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467600" y="1828800"/>
              <a:ext cx="1343752" cy="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467600" y="1676400"/>
              <a:ext cx="0" cy="30480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811352" y="1676400"/>
              <a:ext cx="0" cy="30480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55598" y="1295057"/>
                <a:ext cx="1579728" cy="523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lang="en-US" sz="2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98" y="1295057"/>
                <a:ext cx="1579728" cy="52334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7086600" y="2057400"/>
            <a:ext cx="304800" cy="1371600"/>
            <a:chOff x="7086600" y="2057400"/>
            <a:chExt cx="304800" cy="137160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7239000" y="2068690"/>
              <a:ext cx="0" cy="13603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V="1">
              <a:off x="7239000" y="1905000"/>
              <a:ext cx="0" cy="30480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V="1">
              <a:off x="7239000" y="3276600"/>
              <a:ext cx="0" cy="30480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16200000">
                <a:off x="5858908" y="2479938"/>
                <a:ext cx="1890774" cy="523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lang="en-US" sz="2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858908" y="2479938"/>
                <a:ext cx="1890774" cy="52334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1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uiExpand="1" build="p"/>
      <p:bldP spid="2" grpId="0" uiExpand="1" build="p"/>
      <p:bldP spid="5" grpId="0" uiExpand="1" build="p"/>
      <p:bldP spid="6" grpId="0"/>
      <p:bldP spid="7" grpId="0" animBg="1"/>
      <p:bldP spid="8" grpId="0"/>
      <p:bldP spid="15" grpId="0"/>
      <p:bldP spid="18" grpId="0"/>
      <p:bldP spid="21" grpId="0"/>
      <p:bldP spid="29" grpId="0"/>
      <p:bldP spid="39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437" y="429972"/>
            <a:ext cx="567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Computing Persistent Homology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143000"/>
                <a:ext cx="1097280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 smtClean="0"/>
                  <a:t>We start with a filtered </a:t>
                </a:r>
                <a:r>
                  <a:rPr lang="en-US" sz="2800" dirty="0" err="1" smtClean="0"/>
                  <a:t>simplicial</a:t>
                </a:r>
                <a:r>
                  <a:rPr lang="en-US" sz="2800" dirty="0" smtClean="0"/>
                  <a:t> complex: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∅=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⊂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⊂⋯⊂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 smtClean="0"/>
              </a:p>
              <a:p>
                <a:pPr>
                  <a:spcAft>
                    <a:spcPts val="1800"/>
                  </a:spcAft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1846659"/>
              </a:xfrm>
              <a:prstGeom prst="rect">
                <a:avLst/>
              </a:prstGeom>
              <a:blipFill rotWithShape="0">
                <a:blip r:embed="rId2"/>
                <a:stretch>
                  <a:fillRect l="-1111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2599759"/>
                <a:ext cx="10972800" cy="380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b="1" dirty="0"/>
                  <a:t>Step 1: </a:t>
                </a:r>
                <a:r>
                  <a:rPr lang="en-US" sz="2800" dirty="0"/>
                  <a:t>Sort the simplices to get a total ordering compatible with the </a:t>
                </a:r>
                <a:r>
                  <a:rPr lang="en-US" sz="2800" dirty="0" smtClean="0"/>
                  <a:t>filtration.</a:t>
                </a:r>
                <a:endParaRPr lang="en-US" sz="2800" dirty="0"/>
              </a:p>
              <a:p>
                <a:pPr>
                  <a:spcAft>
                    <a:spcPts val="1800"/>
                  </a:spcAft>
                </a:pPr>
                <a:r>
                  <a:rPr lang="en-US" sz="2800" b="1" dirty="0"/>
                  <a:t>Step 2: </a:t>
                </a:r>
                <a:r>
                  <a:rPr lang="en-US" sz="2800" dirty="0"/>
                  <a:t>Obtain a boundary matrix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with respect to the total </a:t>
                </a:r>
                <a:r>
                  <a:rPr lang="en-US" sz="2800" dirty="0" smtClean="0"/>
                  <a:t>order on </a:t>
                </a:r>
                <a:r>
                  <a:rPr lang="en-US" sz="2800" dirty="0" err="1" smtClean="0"/>
                  <a:t>simplices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>
                  <a:spcAft>
                    <a:spcPts val="1800"/>
                  </a:spcAft>
                </a:pPr>
                <a:r>
                  <a:rPr lang="en-US" sz="2800" b="1" dirty="0"/>
                  <a:t>Step 3: </a:t>
                </a:r>
                <a:r>
                  <a:rPr lang="en-US" sz="2800" dirty="0"/>
                  <a:t>Reduce the </a:t>
                </a:r>
                <a:r>
                  <a:rPr lang="en-US" sz="2800" dirty="0" smtClean="0"/>
                  <a:t>matrix using column additions, always respecting the total order on </a:t>
                </a:r>
                <a:r>
                  <a:rPr lang="en-US" sz="2800" dirty="0" err="1" smtClean="0"/>
                  <a:t>simplices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>
                  <a:spcAft>
                    <a:spcPts val="1800"/>
                  </a:spcAft>
                </a:pPr>
                <a:r>
                  <a:rPr lang="en-US" sz="2800" b="1" dirty="0"/>
                  <a:t>Step 4: </a:t>
                </a:r>
                <a:r>
                  <a:rPr lang="en-US" sz="2800" dirty="0"/>
                  <a:t>Read the persistence </a:t>
                </a:r>
                <a:r>
                  <a:rPr lang="en-US" sz="2800" dirty="0" smtClean="0"/>
                  <a:t>pairs to get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barcode.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99759"/>
                <a:ext cx="10972800" cy="3801041"/>
              </a:xfrm>
              <a:prstGeom prst="rect">
                <a:avLst/>
              </a:prstGeom>
              <a:blipFill rotWithShape="0">
                <a:blip r:embed="rId3"/>
                <a:stretch>
                  <a:fillRect l="-1111" t="-1442"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03029" y="691582"/>
            <a:ext cx="1589964" cy="1349897"/>
            <a:chOff x="9103029" y="691582"/>
            <a:chExt cx="1589964" cy="1349897"/>
          </a:xfrm>
        </p:grpSpPr>
        <p:sp>
          <p:nvSpPr>
            <p:cNvPr id="33" name="Isosceles Triangle 32"/>
            <p:cNvSpPr/>
            <p:nvPr/>
          </p:nvSpPr>
          <p:spPr>
            <a:xfrm>
              <a:off x="9210675" y="765175"/>
              <a:ext cx="1371599" cy="11639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9898011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212211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212211" y="1932297"/>
              <a:ext cx="1371600" cy="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9103029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788829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474629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63436" y="691582"/>
            <a:ext cx="1589964" cy="1349897"/>
            <a:chOff x="6563436" y="691582"/>
            <a:chExt cx="1589964" cy="1349897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7358418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72618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672618" y="1932297"/>
              <a:ext cx="1371600" cy="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563436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49236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935036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38600" y="691582"/>
            <a:ext cx="1589964" cy="1349897"/>
            <a:chOff x="4038600" y="691582"/>
            <a:chExt cx="1589964" cy="1349897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147782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038600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724400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410200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200400"/>
            <a:ext cx="1149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Step 1: </a:t>
            </a:r>
            <a:r>
              <a:rPr lang="en-US" sz="2800" dirty="0" smtClean="0"/>
              <a:t>Sort the simplices to get a total ordering compatible with the filtration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22638" y="3951654"/>
                <a:ext cx="8177047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b="1" dirty="0" smtClean="0"/>
                  <a:t>Compatible</a:t>
                </a:r>
                <a:r>
                  <a:rPr lang="en-US" sz="2800" dirty="0" smtClean="0"/>
                  <a:t> means:</a:t>
                </a:r>
              </a:p>
              <a:p>
                <a:pPr marL="457200" indent="-457200">
                  <a:spcAft>
                    <a:spcPts val="600"/>
                  </a:spcAft>
                  <a:buAutoNum type="arabicPeriod"/>
                </a:pPr>
                <a:r>
                  <a:rPr lang="en-US" sz="2800" dirty="0" smtClean="0"/>
                  <a:t>Simplices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precede simplices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pPr marL="457200" indent="-457200">
                  <a:spcAft>
                    <a:spcPts val="600"/>
                  </a:spcAft>
                  <a:buAutoNum type="arabicPeriod"/>
                </a:pPr>
                <a:r>
                  <a:rPr lang="en-US" sz="2800" dirty="0" smtClean="0"/>
                  <a:t>The faces of each simplex precede the simplex itself</a:t>
                </a:r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8" y="3951654"/>
                <a:ext cx="8177047" cy="1538883"/>
              </a:xfrm>
              <a:prstGeom prst="rect">
                <a:avLst/>
              </a:prstGeom>
              <a:blipFill rotWithShape="0">
                <a:blip r:embed="rId11"/>
                <a:stretch>
                  <a:fillRect l="-1565" t="-3557" r="-522" b="-10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9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p"/>
      <p:bldP spid="32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Step 2: </a:t>
                </a:r>
                <a:r>
                  <a:rPr lang="en-US" sz="2800" dirty="0" smtClean="0"/>
                  <a:t>Obtain a boundary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 smtClean="0"/>
                  <a:t> with respect to the total order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blipFill rotWithShape="0">
                <a:blip r:embed="rId11"/>
                <a:stretch>
                  <a:fillRect l="-223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26832" y="4360499"/>
                <a:ext cx="546215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 if simplex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is a codimension-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face of simplex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 smtClean="0"/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 otherwise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32" y="4360499"/>
                <a:ext cx="5462151" cy="1538883"/>
              </a:xfrm>
              <a:prstGeom prst="rect">
                <a:avLst/>
              </a:prstGeom>
              <a:blipFill rotWithShape="0">
                <a:blip r:embed="rId30"/>
                <a:stretch>
                  <a:fillRect t="-3557" b="-10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4" grpId="0" uiExpand="1" build="p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∅=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42997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10017" y="4007976"/>
                <a:ext cx="583482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sz="2800" dirty="0" smtClean="0"/>
                  <a:t>Define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to be the row number of the lowest non-zero entry in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. If column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is empty,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7" y="4007976"/>
                <a:ext cx="5834824" cy="1815882"/>
              </a:xfrm>
              <a:prstGeom prst="rect">
                <a:avLst/>
              </a:prstGeom>
              <a:blipFill rotWithShape="0">
                <a:blip r:embed="rId30"/>
                <a:stretch>
                  <a:fillRect l="-2088" t="-3020" r="-2714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10017" y="5855795"/>
                <a:ext cx="5893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sz="2800" b="1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7" y="5855795"/>
                <a:ext cx="5893262" cy="523220"/>
              </a:xfrm>
              <a:prstGeom prst="rect">
                <a:avLst/>
              </a:prstGeom>
              <a:blipFill rotWithShape="0">
                <a:blip r:embed="rId54"/>
                <a:stretch>
                  <a:fillRect l="-206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Step 2: </a:t>
                </a:r>
                <a:r>
                  <a:rPr lang="en-US" sz="2800" dirty="0" smtClean="0"/>
                  <a:t>Obtain a boundary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 smtClean="0"/>
                  <a:t> with respect to the total order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blipFill rotWithShape="0">
                <a:blip r:embed="rId55"/>
                <a:stretch>
                  <a:fillRect l="-223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0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1603</Words>
  <Application>Microsoft Office PowerPoint</Application>
  <PresentationFormat>Widescreen</PresentationFormat>
  <Paragraphs>698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Lucida Sans Unicode</vt:lpstr>
      <vt:lpstr>Office Theme</vt:lpstr>
      <vt:lpstr>1_Office Theme</vt:lpstr>
      <vt:lpstr>Computing  Persistent Homology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Matthew Wright</cp:lastModifiedBy>
  <cp:revision>65</cp:revision>
  <dcterms:created xsi:type="dcterms:W3CDTF">2015-01-19T16:51:18Z</dcterms:created>
  <dcterms:modified xsi:type="dcterms:W3CDTF">2015-01-23T00:22:00Z</dcterms:modified>
</cp:coreProperties>
</file>